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7003375" cy="37804725"/>
  <p:notesSz cx="6797675" cy="9874250"/>
  <p:defaultTextStyle>
    <a:defPPr>
      <a:defRPr lang="en-US"/>
    </a:defPPr>
    <a:lvl1pPr marL="0" algn="l" defTabSz="3534979" rtl="0" eaLnBrk="1" latinLnBrk="0" hangingPunct="1">
      <a:defRPr sz="7000" kern="1200">
        <a:solidFill>
          <a:schemeClr val="tx1"/>
        </a:solidFill>
        <a:latin typeface="+mn-lt"/>
        <a:ea typeface="+mn-ea"/>
        <a:cs typeface="+mn-cs"/>
      </a:defRPr>
    </a:lvl1pPr>
    <a:lvl2pPr marL="1767489" algn="l" defTabSz="3534979" rtl="0" eaLnBrk="1" latinLnBrk="0" hangingPunct="1">
      <a:defRPr sz="7000" kern="1200">
        <a:solidFill>
          <a:schemeClr val="tx1"/>
        </a:solidFill>
        <a:latin typeface="+mn-lt"/>
        <a:ea typeface="+mn-ea"/>
        <a:cs typeface="+mn-cs"/>
      </a:defRPr>
    </a:lvl2pPr>
    <a:lvl3pPr marL="3534979" algn="l" defTabSz="3534979" rtl="0" eaLnBrk="1" latinLnBrk="0" hangingPunct="1">
      <a:defRPr sz="7000" kern="1200">
        <a:solidFill>
          <a:schemeClr val="tx1"/>
        </a:solidFill>
        <a:latin typeface="+mn-lt"/>
        <a:ea typeface="+mn-ea"/>
        <a:cs typeface="+mn-cs"/>
      </a:defRPr>
    </a:lvl3pPr>
    <a:lvl4pPr marL="5302468" algn="l" defTabSz="3534979" rtl="0" eaLnBrk="1" latinLnBrk="0" hangingPunct="1">
      <a:defRPr sz="7000" kern="1200">
        <a:solidFill>
          <a:schemeClr val="tx1"/>
        </a:solidFill>
        <a:latin typeface="+mn-lt"/>
        <a:ea typeface="+mn-ea"/>
        <a:cs typeface="+mn-cs"/>
      </a:defRPr>
    </a:lvl4pPr>
    <a:lvl5pPr marL="7069958" algn="l" defTabSz="3534979" rtl="0" eaLnBrk="1" latinLnBrk="0" hangingPunct="1">
      <a:defRPr sz="7000" kern="1200">
        <a:solidFill>
          <a:schemeClr val="tx1"/>
        </a:solidFill>
        <a:latin typeface="+mn-lt"/>
        <a:ea typeface="+mn-ea"/>
        <a:cs typeface="+mn-cs"/>
      </a:defRPr>
    </a:lvl5pPr>
    <a:lvl6pPr marL="8837447" algn="l" defTabSz="3534979" rtl="0" eaLnBrk="1" latinLnBrk="0" hangingPunct="1">
      <a:defRPr sz="7000" kern="1200">
        <a:solidFill>
          <a:schemeClr val="tx1"/>
        </a:solidFill>
        <a:latin typeface="+mn-lt"/>
        <a:ea typeface="+mn-ea"/>
        <a:cs typeface="+mn-cs"/>
      </a:defRPr>
    </a:lvl6pPr>
    <a:lvl7pPr marL="10604937" algn="l" defTabSz="3534979" rtl="0" eaLnBrk="1" latinLnBrk="0" hangingPunct="1">
      <a:defRPr sz="7000" kern="1200">
        <a:solidFill>
          <a:schemeClr val="tx1"/>
        </a:solidFill>
        <a:latin typeface="+mn-lt"/>
        <a:ea typeface="+mn-ea"/>
        <a:cs typeface="+mn-cs"/>
      </a:defRPr>
    </a:lvl7pPr>
    <a:lvl8pPr marL="12372426" algn="l" defTabSz="3534979" rtl="0" eaLnBrk="1" latinLnBrk="0" hangingPunct="1">
      <a:defRPr sz="7000" kern="1200">
        <a:solidFill>
          <a:schemeClr val="tx1"/>
        </a:solidFill>
        <a:latin typeface="+mn-lt"/>
        <a:ea typeface="+mn-ea"/>
        <a:cs typeface="+mn-cs"/>
      </a:defRPr>
    </a:lvl8pPr>
    <a:lvl9pPr marL="14139916" algn="l" defTabSz="3534979" rtl="0" eaLnBrk="1" latinLnBrk="0" hangingPunct="1">
      <a:defRPr sz="7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DE42"/>
    <a:srgbClr val="3FE923"/>
    <a:srgbClr val="EFFF21"/>
    <a:srgbClr val="FFFF99"/>
    <a:srgbClr val="FB5C03"/>
    <a:srgbClr val="F630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158" y="3998"/>
      </p:cViewPr>
      <p:guideLst>
        <p:guide orient="horz" pos="11907"/>
        <p:guide pos="85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25253" y="11743975"/>
            <a:ext cx="22952869" cy="8103511"/>
          </a:xfrm>
        </p:spPr>
        <p:txBody>
          <a:bodyPr/>
          <a:lstStyle/>
          <a:p>
            <a:r>
              <a:rPr lang="en-US" smtClean="0"/>
              <a:t>Click to edit Master title style</a:t>
            </a:r>
            <a:endParaRPr lang="en-US"/>
          </a:p>
        </p:txBody>
      </p:sp>
      <p:sp>
        <p:nvSpPr>
          <p:cNvPr id="3" name="Subtitle 2"/>
          <p:cNvSpPr>
            <a:spLocks noGrp="1"/>
          </p:cNvSpPr>
          <p:nvPr>
            <p:ph type="subTitle" idx="1"/>
          </p:nvPr>
        </p:nvSpPr>
        <p:spPr>
          <a:xfrm>
            <a:off x="4050506" y="21422680"/>
            <a:ext cx="18902363" cy="9661206"/>
          </a:xfrm>
        </p:spPr>
        <p:txBody>
          <a:bodyPr/>
          <a:lstStyle>
            <a:lvl1pPr marL="0" indent="0" algn="ctr">
              <a:buNone/>
              <a:defRPr>
                <a:solidFill>
                  <a:schemeClr val="tx1">
                    <a:tint val="75000"/>
                  </a:schemeClr>
                </a:solidFill>
              </a:defRPr>
            </a:lvl1pPr>
            <a:lvl2pPr marL="1767489" indent="0" algn="ctr">
              <a:buNone/>
              <a:defRPr>
                <a:solidFill>
                  <a:schemeClr val="tx1">
                    <a:tint val="75000"/>
                  </a:schemeClr>
                </a:solidFill>
              </a:defRPr>
            </a:lvl2pPr>
            <a:lvl3pPr marL="3534979" indent="0" algn="ctr">
              <a:buNone/>
              <a:defRPr>
                <a:solidFill>
                  <a:schemeClr val="tx1">
                    <a:tint val="75000"/>
                  </a:schemeClr>
                </a:solidFill>
              </a:defRPr>
            </a:lvl3pPr>
            <a:lvl4pPr marL="5302468" indent="0" algn="ctr">
              <a:buNone/>
              <a:defRPr>
                <a:solidFill>
                  <a:schemeClr val="tx1">
                    <a:tint val="75000"/>
                  </a:schemeClr>
                </a:solidFill>
              </a:defRPr>
            </a:lvl4pPr>
            <a:lvl5pPr marL="7069958" indent="0" algn="ctr">
              <a:buNone/>
              <a:defRPr>
                <a:solidFill>
                  <a:schemeClr val="tx1">
                    <a:tint val="75000"/>
                  </a:schemeClr>
                </a:solidFill>
              </a:defRPr>
            </a:lvl5pPr>
            <a:lvl6pPr marL="8837447" indent="0" algn="ctr">
              <a:buNone/>
              <a:defRPr>
                <a:solidFill>
                  <a:schemeClr val="tx1">
                    <a:tint val="75000"/>
                  </a:schemeClr>
                </a:solidFill>
              </a:defRPr>
            </a:lvl6pPr>
            <a:lvl7pPr marL="10604937" indent="0" algn="ctr">
              <a:buNone/>
              <a:defRPr>
                <a:solidFill>
                  <a:schemeClr val="tx1">
                    <a:tint val="75000"/>
                  </a:schemeClr>
                </a:solidFill>
              </a:defRPr>
            </a:lvl7pPr>
            <a:lvl8pPr marL="12372426" indent="0" algn="ctr">
              <a:buNone/>
              <a:defRPr>
                <a:solidFill>
                  <a:schemeClr val="tx1">
                    <a:tint val="75000"/>
                  </a:schemeClr>
                </a:solidFill>
              </a:defRPr>
            </a:lvl8pPr>
            <a:lvl9pPr marL="1413991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8F4865-49C8-45FE-803F-792899678814}" type="datetimeFigureOut">
              <a:rPr lang="en-US" smtClean="0"/>
              <a:t>17/07/2014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4029596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F4865-49C8-45FE-803F-792899678814}" type="datetimeFigureOut">
              <a:rPr lang="en-US" smtClean="0"/>
              <a:t>17/07/2014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83783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577447" y="1513947"/>
            <a:ext cx="6075759" cy="3225653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50169" y="1513947"/>
            <a:ext cx="17777222" cy="322565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F4865-49C8-45FE-803F-792899678814}" type="datetimeFigureOut">
              <a:rPr lang="en-US" smtClean="0"/>
              <a:t>17/07/2014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381023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F4865-49C8-45FE-803F-792899678814}" type="datetimeFigureOut">
              <a:rPr lang="en-US" smtClean="0"/>
              <a:t>17/07/2014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312975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33081" y="24293039"/>
            <a:ext cx="22952869" cy="7508440"/>
          </a:xfrm>
        </p:spPr>
        <p:txBody>
          <a:bodyPr anchor="t"/>
          <a:lstStyle>
            <a:lvl1pPr algn="l">
              <a:defRPr sz="15500" b="1" cap="all"/>
            </a:lvl1pPr>
          </a:lstStyle>
          <a:p>
            <a:r>
              <a:rPr lang="en-US" smtClean="0"/>
              <a:t>Click to edit Master title style</a:t>
            </a:r>
            <a:endParaRPr lang="en-US"/>
          </a:p>
        </p:txBody>
      </p:sp>
      <p:sp>
        <p:nvSpPr>
          <p:cNvPr id="3" name="Text Placeholder 2"/>
          <p:cNvSpPr>
            <a:spLocks noGrp="1"/>
          </p:cNvSpPr>
          <p:nvPr>
            <p:ph type="body" idx="1"/>
          </p:nvPr>
        </p:nvSpPr>
        <p:spPr>
          <a:xfrm>
            <a:off x="2133081" y="16023259"/>
            <a:ext cx="22952869" cy="8269782"/>
          </a:xfrm>
        </p:spPr>
        <p:txBody>
          <a:bodyPr anchor="b"/>
          <a:lstStyle>
            <a:lvl1pPr marL="0" indent="0">
              <a:buNone/>
              <a:defRPr sz="7700">
                <a:solidFill>
                  <a:schemeClr val="tx1">
                    <a:tint val="75000"/>
                  </a:schemeClr>
                </a:solidFill>
              </a:defRPr>
            </a:lvl1pPr>
            <a:lvl2pPr marL="1767489" indent="0">
              <a:buNone/>
              <a:defRPr sz="7000">
                <a:solidFill>
                  <a:schemeClr val="tx1">
                    <a:tint val="75000"/>
                  </a:schemeClr>
                </a:solidFill>
              </a:defRPr>
            </a:lvl2pPr>
            <a:lvl3pPr marL="3534979" indent="0">
              <a:buNone/>
              <a:defRPr sz="6200">
                <a:solidFill>
                  <a:schemeClr val="tx1">
                    <a:tint val="75000"/>
                  </a:schemeClr>
                </a:solidFill>
              </a:defRPr>
            </a:lvl3pPr>
            <a:lvl4pPr marL="5302468" indent="0">
              <a:buNone/>
              <a:defRPr sz="5400">
                <a:solidFill>
                  <a:schemeClr val="tx1">
                    <a:tint val="75000"/>
                  </a:schemeClr>
                </a:solidFill>
              </a:defRPr>
            </a:lvl4pPr>
            <a:lvl5pPr marL="7069958" indent="0">
              <a:buNone/>
              <a:defRPr sz="5400">
                <a:solidFill>
                  <a:schemeClr val="tx1">
                    <a:tint val="75000"/>
                  </a:schemeClr>
                </a:solidFill>
              </a:defRPr>
            </a:lvl5pPr>
            <a:lvl6pPr marL="8837447" indent="0">
              <a:buNone/>
              <a:defRPr sz="5400">
                <a:solidFill>
                  <a:schemeClr val="tx1">
                    <a:tint val="75000"/>
                  </a:schemeClr>
                </a:solidFill>
              </a:defRPr>
            </a:lvl6pPr>
            <a:lvl7pPr marL="10604937" indent="0">
              <a:buNone/>
              <a:defRPr sz="5400">
                <a:solidFill>
                  <a:schemeClr val="tx1">
                    <a:tint val="75000"/>
                  </a:schemeClr>
                </a:solidFill>
              </a:defRPr>
            </a:lvl7pPr>
            <a:lvl8pPr marL="12372426" indent="0">
              <a:buNone/>
              <a:defRPr sz="5400">
                <a:solidFill>
                  <a:schemeClr val="tx1">
                    <a:tint val="75000"/>
                  </a:schemeClr>
                </a:solidFill>
              </a:defRPr>
            </a:lvl8pPr>
            <a:lvl9pPr marL="14139916" indent="0">
              <a:buNone/>
              <a:defRPr sz="5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8F4865-49C8-45FE-803F-792899678814}" type="datetimeFigureOut">
              <a:rPr lang="en-US" smtClean="0"/>
              <a:t>17/07/2014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217703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50169" y="8821106"/>
            <a:ext cx="11926491" cy="24949371"/>
          </a:xfrm>
        </p:spPr>
        <p:txBody>
          <a:bodyPr/>
          <a:lstStyle>
            <a:lvl1pPr>
              <a:defRPr sz="10800"/>
            </a:lvl1pPr>
            <a:lvl2pPr>
              <a:defRPr sz="9300"/>
            </a:lvl2pPr>
            <a:lvl3pPr>
              <a:defRPr sz="7700"/>
            </a:lvl3pPr>
            <a:lvl4pPr>
              <a:defRPr sz="7000"/>
            </a:lvl4pPr>
            <a:lvl5pPr>
              <a:defRPr sz="7000"/>
            </a:lvl5pPr>
            <a:lvl6pPr>
              <a:defRPr sz="7000"/>
            </a:lvl6pPr>
            <a:lvl7pPr>
              <a:defRPr sz="7000"/>
            </a:lvl7pPr>
            <a:lvl8pPr>
              <a:defRPr sz="7000"/>
            </a:lvl8pPr>
            <a:lvl9pPr>
              <a:defRPr sz="7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726715" y="8821106"/>
            <a:ext cx="11926491" cy="24949371"/>
          </a:xfrm>
        </p:spPr>
        <p:txBody>
          <a:bodyPr/>
          <a:lstStyle>
            <a:lvl1pPr>
              <a:defRPr sz="10800"/>
            </a:lvl1pPr>
            <a:lvl2pPr>
              <a:defRPr sz="9300"/>
            </a:lvl2pPr>
            <a:lvl3pPr>
              <a:defRPr sz="7700"/>
            </a:lvl3pPr>
            <a:lvl4pPr>
              <a:defRPr sz="7000"/>
            </a:lvl4pPr>
            <a:lvl5pPr>
              <a:defRPr sz="7000"/>
            </a:lvl5pPr>
            <a:lvl6pPr>
              <a:defRPr sz="7000"/>
            </a:lvl6pPr>
            <a:lvl7pPr>
              <a:defRPr sz="7000"/>
            </a:lvl7pPr>
            <a:lvl8pPr>
              <a:defRPr sz="7000"/>
            </a:lvl8pPr>
            <a:lvl9pPr>
              <a:defRPr sz="7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8F4865-49C8-45FE-803F-792899678814}" type="datetimeFigureOut">
              <a:rPr lang="en-US" smtClean="0"/>
              <a:t>17/07/2014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288132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50171" y="8462311"/>
            <a:ext cx="11931180" cy="3526689"/>
          </a:xfrm>
        </p:spPr>
        <p:txBody>
          <a:bodyPr anchor="b"/>
          <a:lstStyle>
            <a:lvl1pPr marL="0" indent="0">
              <a:buNone/>
              <a:defRPr sz="9300" b="1"/>
            </a:lvl1pPr>
            <a:lvl2pPr marL="1767489" indent="0">
              <a:buNone/>
              <a:defRPr sz="7700" b="1"/>
            </a:lvl2pPr>
            <a:lvl3pPr marL="3534979" indent="0">
              <a:buNone/>
              <a:defRPr sz="7000" b="1"/>
            </a:lvl3pPr>
            <a:lvl4pPr marL="5302468" indent="0">
              <a:buNone/>
              <a:defRPr sz="6200" b="1"/>
            </a:lvl4pPr>
            <a:lvl5pPr marL="7069958" indent="0">
              <a:buNone/>
              <a:defRPr sz="6200" b="1"/>
            </a:lvl5pPr>
            <a:lvl6pPr marL="8837447" indent="0">
              <a:buNone/>
              <a:defRPr sz="6200" b="1"/>
            </a:lvl6pPr>
            <a:lvl7pPr marL="10604937" indent="0">
              <a:buNone/>
              <a:defRPr sz="6200" b="1"/>
            </a:lvl7pPr>
            <a:lvl8pPr marL="12372426" indent="0">
              <a:buNone/>
              <a:defRPr sz="6200" b="1"/>
            </a:lvl8pPr>
            <a:lvl9pPr marL="14139916" indent="0">
              <a:buNone/>
              <a:defRPr sz="6200" b="1"/>
            </a:lvl9pPr>
          </a:lstStyle>
          <a:p>
            <a:pPr lvl="0"/>
            <a:r>
              <a:rPr lang="en-US" smtClean="0"/>
              <a:t>Click to edit Master text styles</a:t>
            </a:r>
          </a:p>
        </p:txBody>
      </p:sp>
      <p:sp>
        <p:nvSpPr>
          <p:cNvPr id="4" name="Content Placeholder 3"/>
          <p:cNvSpPr>
            <a:spLocks noGrp="1"/>
          </p:cNvSpPr>
          <p:nvPr>
            <p:ph sz="half" idx="2"/>
          </p:nvPr>
        </p:nvSpPr>
        <p:spPr>
          <a:xfrm>
            <a:off x="1350171" y="11988998"/>
            <a:ext cx="11931180" cy="21781475"/>
          </a:xfrm>
        </p:spPr>
        <p:txBody>
          <a:bodyPr/>
          <a:lstStyle>
            <a:lvl1pPr>
              <a:defRPr sz="9300"/>
            </a:lvl1pPr>
            <a:lvl2pPr>
              <a:defRPr sz="7700"/>
            </a:lvl2pPr>
            <a:lvl3pPr>
              <a:defRPr sz="70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717342" y="8462311"/>
            <a:ext cx="11935866" cy="3526689"/>
          </a:xfrm>
        </p:spPr>
        <p:txBody>
          <a:bodyPr anchor="b"/>
          <a:lstStyle>
            <a:lvl1pPr marL="0" indent="0">
              <a:buNone/>
              <a:defRPr sz="9300" b="1"/>
            </a:lvl1pPr>
            <a:lvl2pPr marL="1767489" indent="0">
              <a:buNone/>
              <a:defRPr sz="7700" b="1"/>
            </a:lvl2pPr>
            <a:lvl3pPr marL="3534979" indent="0">
              <a:buNone/>
              <a:defRPr sz="7000" b="1"/>
            </a:lvl3pPr>
            <a:lvl4pPr marL="5302468" indent="0">
              <a:buNone/>
              <a:defRPr sz="6200" b="1"/>
            </a:lvl4pPr>
            <a:lvl5pPr marL="7069958" indent="0">
              <a:buNone/>
              <a:defRPr sz="6200" b="1"/>
            </a:lvl5pPr>
            <a:lvl6pPr marL="8837447" indent="0">
              <a:buNone/>
              <a:defRPr sz="6200" b="1"/>
            </a:lvl6pPr>
            <a:lvl7pPr marL="10604937" indent="0">
              <a:buNone/>
              <a:defRPr sz="6200" b="1"/>
            </a:lvl7pPr>
            <a:lvl8pPr marL="12372426" indent="0">
              <a:buNone/>
              <a:defRPr sz="6200" b="1"/>
            </a:lvl8pPr>
            <a:lvl9pPr marL="14139916" indent="0">
              <a:buNone/>
              <a:defRPr sz="6200" b="1"/>
            </a:lvl9pPr>
          </a:lstStyle>
          <a:p>
            <a:pPr lvl="0"/>
            <a:r>
              <a:rPr lang="en-US" smtClean="0"/>
              <a:t>Click to edit Master text styles</a:t>
            </a:r>
          </a:p>
        </p:txBody>
      </p:sp>
      <p:sp>
        <p:nvSpPr>
          <p:cNvPr id="6" name="Content Placeholder 5"/>
          <p:cNvSpPr>
            <a:spLocks noGrp="1"/>
          </p:cNvSpPr>
          <p:nvPr>
            <p:ph sz="quarter" idx="4"/>
          </p:nvPr>
        </p:nvSpPr>
        <p:spPr>
          <a:xfrm>
            <a:off x="13717342" y="11988998"/>
            <a:ext cx="11935866" cy="21781475"/>
          </a:xfrm>
        </p:spPr>
        <p:txBody>
          <a:bodyPr/>
          <a:lstStyle>
            <a:lvl1pPr>
              <a:defRPr sz="9300"/>
            </a:lvl1pPr>
            <a:lvl2pPr>
              <a:defRPr sz="7700"/>
            </a:lvl2pPr>
            <a:lvl3pPr>
              <a:defRPr sz="70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8F4865-49C8-45FE-803F-792899678814}" type="datetimeFigureOut">
              <a:rPr lang="en-US" smtClean="0"/>
              <a:t>17/07/2014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1797091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8F4865-49C8-45FE-803F-792899678814}" type="datetimeFigureOut">
              <a:rPr lang="en-US" smtClean="0"/>
              <a:t>17/07/2014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214313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8F4865-49C8-45FE-803F-792899678814}" type="datetimeFigureOut">
              <a:rPr lang="en-US" smtClean="0"/>
              <a:t>17/07/2014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2177014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50171" y="1505188"/>
            <a:ext cx="8883925" cy="6405802"/>
          </a:xfrm>
        </p:spPr>
        <p:txBody>
          <a:bodyPr anchor="b"/>
          <a:lstStyle>
            <a:lvl1pPr algn="l">
              <a:defRPr sz="7700" b="1"/>
            </a:lvl1pPr>
          </a:lstStyle>
          <a:p>
            <a:r>
              <a:rPr lang="en-US" smtClean="0"/>
              <a:t>Click to edit Master title style</a:t>
            </a:r>
            <a:endParaRPr lang="en-US"/>
          </a:p>
        </p:txBody>
      </p:sp>
      <p:sp>
        <p:nvSpPr>
          <p:cNvPr id="3" name="Content Placeholder 2"/>
          <p:cNvSpPr>
            <a:spLocks noGrp="1"/>
          </p:cNvSpPr>
          <p:nvPr>
            <p:ph idx="1"/>
          </p:nvPr>
        </p:nvSpPr>
        <p:spPr>
          <a:xfrm>
            <a:off x="10557569" y="1505192"/>
            <a:ext cx="15095639" cy="32265287"/>
          </a:xfrm>
        </p:spPr>
        <p:txBody>
          <a:bodyPr/>
          <a:lstStyle>
            <a:lvl1pPr>
              <a:defRPr sz="12400"/>
            </a:lvl1pPr>
            <a:lvl2pPr>
              <a:defRPr sz="10800"/>
            </a:lvl2pPr>
            <a:lvl3pPr>
              <a:defRPr sz="93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50171" y="7910992"/>
            <a:ext cx="8883925" cy="25859485"/>
          </a:xfrm>
        </p:spPr>
        <p:txBody>
          <a:bodyPr/>
          <a:lstStyle>
            <a:lvl1pPr marL="0" indent="0">
              <a:buNone/>
              <a:defRPr sz="5400"/>
            </a:lvl1pPr>
            <a:lvl2pPr marL="1767489" indent="0">
              <a:buNone/>
              <a:defRPr sz="4600"/>
            </a:lvl2pPr>
            <a:lvl3pPr marL="3534979" indent="0">
              <a:buNone/>
              <a:defRPr sz="3900"/>
            </a:lvl3pPr>
            <a:lvl4pPr marL="5302468" indent="0">
              <a:buNone/>
              <a:defRPr sz="3500"/>
            </a:lvl4pPr>
            <a:lvl5pPr marL="7069958" indent="0">
              <a:buNone/>
              <a:defRPr sz="3500"/>
            </a:lvl5pPr>
            <a:lvl6pPr marL="8837447" indent="0">
              <a:buNone/>
              <a:defRPr sz="3500"/>
            </a:lvl6pPr>
            <a:lvl7pPr marL="10604937" indent="0">
              <a:buNone/>
              <a:defRPr sz="3500"/>
            </a:lvl7pPr>
            <a:lvl8pPr marL="12372426" indent="0">
              <a:buNone/>
              <a:defRPr sz="3500"/>
            </a:lvl8pPr>
            <a:lvl9pPr marL="14139916" indent="0">
              <a:buNone/>
              <a:defRPr sz="3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8F4865-49C8-45FE-803F-792899678814}" type="datetimeFigureOut">
              <a:rPr lang="en-US" smtClean="0"/>
              <a:t>17/07/2014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782025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92851" y="26463307"/>
            <a:ext cx="16202025" cy="3124145"/>
          </a:xfrm>
        </p:spPr>
        <p:txBody>
          <a:bodyPr anchor="b"/>
          <a:lstStyle>
            <a:lvl1pPr algn="l">
              <a:defRPr sz="7700" b="1"/>
            </a:lvl1pPr>
          </a:lstStyle>
          <a:p>
            <a:r>
              <a:rPr lang="en-US" smtClean="0"/>
              <a:t>Click to edit Master title style</a:t>
            </a:r>
            <a:endParaRPr lang="en-US"/>
          </a:p>
        </p:txBody>
      </p:sp>
      <p:sp>
        <p:nvSpPr>
          <p:cNvPr id="3" name="Picture Placeholder 2"/>
          <p:cNvSpPr>
            <a:spLocks noGrp="1"/>
          </p:cNvSpPr>
          <p:nvPr>
            <p:ph type="pic" idx="1"/>
          </p:nvPr>
        </p:nvSpPr>
        <p:spPr>
          <a:xfrm>
            <a:off x="5292851" y="3377920"/>
            <a:ext cx="16202025" cy="22682835"/>
          </a:xfrm>
        </p:spPr>
        <p:txBody>
          <a:bodyPr/>
          <a:lstStyle>
            <a:lvl1pPr marL="0" indent="0">
              <a:buNone/>
              <a:defRPr sz="12400"/>
            </a:lvl1pPr>
            <a:lvl2pPr marL="1767489" indent="0">
              <a:buNone/>
              <a:defRPr sz="10800"/>
            </a:lvl2pPr>
            <a:lvl3pPr marL="3534979" indent="0">
              <a:buNone/>
              <a:defRPr sz="9300"/>
            </a:lvl3pPr>
            <a:lvl4pPr marL="5302468" indent="0">
              <a:buNone/>
              <a:defRPr sz="7700"/>
            </a:lvl4pPr>
            <a:lvl5pPr marL="7069958" indent="0">
              <a:buNone/>
              <a:defRPr sz="7700"/>
            </a:lvl5pPr>
            <a:lvl6pPr marL="8837447" indent="0">
              <a:buNone/>
              <a:defRPr sz="7700"/>
            </a:lvl6pPr>
            <a:lvl7pPr marL="10604937" indent="0">
              <a:buNone/>
              <a:defRPr sz="7700"/>
            </a:lvl7pPr>
            <a:lvl8pPr marL="12372426" indent="0">
              <a:buNone/>
              <a:defRPr sz="7700"/>
            </a:lvl8pPr>
            <a:lvl9pPr marL="14139916" indent="0">
              <a:buNone/>
              <a:defRPr sz="7700"/>
            </a:lvl9pPr>
          </a:lstStyle>
          <a:p>
            <a:endParaRPr lang="en-US"/>
          </a:p>
        </p:txBody>
      </p:sp>
      <p:sp>
        <p:nvSpPr>
          <p:cNvPr id="4" name="Text Placeholder 3"/>
          <p:cNvSpPr>
            <a:spLocks noGrp="1"/>
          </p:cNvSpPr>
          <p:nvPr>
            <p:ph type="body" sz="half" idx="2"/>
          </p:nvPr>
        </p:nvSpPr>
        <p:spPr>
          <a:xfrm>
            <a:off x="5292851" y="29587452"/>
            <a:ext cx="16202025" cy="4436800"/>
          </a:xfrm>
        </p:spPr>
        <p:txBody>
          <a:bodyPr/>
          <a:lstStyle>
            <a:lvl1pPr marL="0" indent="0">
              <a:buNone/>
              <a:defRPr sz="5400"/>
            </a:lvl1pPr>
            <a:lvl2pPr marL="1767489" indent="0">
              <a:buNone/>
              <a:defRPr sz="4600"/>
            </a:lvl2pPr>
            <a:lvl3pPr marL="3534979" indent="0">
              <a:buNone/>
              <a:defRPr sz="3900"/>
            </a:lvl3pPr>
            <a:lvl4pPr marL="5302468" indent="0">
              <a:buNone/>
              <a:defRPr sz="3500"/>
            </a:lvl4pPr>
            <a:lvl5pPr marL="7069958" indent="0">
              <a:buNone/>
              <a:defRPr sz="3500"/>
            </a:lvl5pPr>
            <a:lvl6pPr marL="8837447" indent="0">
              <a:buNone/>
              <a:defRPr sz="3500"/>
            </a:lvl6pPr>
            <a:lvl7pPr marL="10604937" indent="0">
              <a:buNone/>
              <a:defRPr sz="3500"/>
            </a:lvl7pPr>
            <a:lvl8pPr marL="12372426" indent="0">
              <a:buNone/>
              <a:defRPr sz="3500"/>
            </a:lvl8pPr>
            <a:lvl9pPr marL="14139916" indent="0">
              <a:buNone/>
              <a:defRPr sz="3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8F4865-49C8-45FE-803F-792899678814}" type="datetimeFigureOut">
              <a:rPr lang="en-US" smtClean="0"/>
              <a:t>17/07/2014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38B3F-27DF-4CFD-AD0D-7181BCA3C07F}" type="slidenum">
              <a:rPr lang="en-US" smtClean="0"/>
              <a:t>‹#›</a:t>
            </a:fld>
            <a:endParaRPr lang="en-US"/>
          </a:p>
        </p:txBody>
      </p:sp>
    </p:spTree>
    <p:extLst>
      <p:ext uri="{BB962C8B-B14F-4D97-AF65-F5344CB8AC3E}">
        <p14:creationId xmlns:p14="http://schemas.microsoft.com/office/powerpoint/2010/main" val="852657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50169" y="1513940"/>
            <a:ext cx="24303038" cy="6300788"/>
          </a:xfrm>
          <a:prstGeom prst="rect">
            <a:avLst/>
          </a:prstGeom>
        </p:spPr>
        <p:txBody>
          <a:bodyPr vert="horz" lIns="353498" tIns="176749" rIns="353498" bIns="17674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350169" y="8821106"/>
            <a:ext cx="24303038" cy="24949371"/>
          </a:xfrm>
          <a:prstGeom prst="rect">
            <a:avLst/>
          </a:prstGeom>
        </p:spPr>
        <p:txBody>
          <a:bodyPr vert="horz" lIns="353498" tIns="176749" rIns="353498" bIns="1767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350168" y="35039384"/>
            <a:ext cx="6300788" cy="2012752"/>
          </a:xfrm>
          <a:prstGeom prst="rect">
            <a:avLst/>
          </a:prstGeom>
        </p:spPr>
        <p:txBody>
          <a:bodyPr vert="horz" lIns="353498" tIns="176749" rIns="353498" bIns="176749" rtlCol="0" anchor="ctr"/>
          <a:lstStyle>
            <a:lvl1pPr algn="l">
              <a:defRPr sz="4600">
                <a:solidFill>
                  <a:schemeClr val="tx1">
                    <a:tint val="75000"/>
                  </a:schemeClr>
                </a:solidFill>
              </a:defRPr>
            </a:lvl1pPr>
          </a:lstStyle>
          <a:p>
            <a:fld id="{768F4865-49C8-45FE-803F-792899678814}" type="datetimeFigureOut">
              <a:rPr lang="en-US" smtClean="0"/>
              <a:t>17/07/2014</a:t>
            </a:fld>
            <a:endParaRPr lang="en-US"/>
          </a:p>
        </p:txBody>
      </p:sp>
      <p:sp>
        <p:nvSpPr>
          <p:cNvPr id="5" name="Footer Placeholder 4"/>
          <p:cNvSpPr>
            <a:spLocks noGrp="1"/>
          </p:cNvSpPr>
          <p:nvPr>
            <p:ph type="ftr" sz="quarter" idx="3"/>
          </p:nvPr>
        </p:nvSpPr>
        <p:spPr>
          <a:xfrm>
            <a:off x="9226153" y="35039384"/>
            <a:ext cx="8551069" cy="2012752"/>
          </a:xfrm>
          <a:prstGeom prst="rect">
            <a:avLst/>
          </a:prstGeom>
        </p:spPr>
        <p:txBody>
          <a:bodyPr vert="horz" lIns="353498" tIns="176749" rIns="353498" bIns="176749" rtlCol="0" anchor="ctr"/>
          <a:lstStyle>
            <a:lvl1pPr algn="ctr">
              <a:defRPr sz="4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52419" y="35039384"/>
            <a:ext cx="6300788" cy="2012752"/>
          </a:xfrm>
          <a:prstGeom prst="rect">
            <a:avLst/>
          </a:prstGeom>
        </p:spPr>
        <p:txBody>
          <a:bodyPr vert="horz" lIns="353498" tIns="176749" rIns="353498" bIns="176749" rtlCol="0" anchor="ctr"/>
          <a:lstStyle>
            <a:lvl1pPr algn="r">
              <a:defRPr sz="4600">
                <a:solidFill>
                  <a:schemeClr val="tx1">
                    <a:tint val="75000"/>
                  </a:schemeClr>
                </a:solidFill>
              </a:defRPr>
            </a:lvl1pPr>
          </a:lstStyle>
          <a:p>
            <a:fld id="{0FE38B3F-27DF-4CFD-AD0D-7181BCA3C07F}" type="slidenum">
              <a:rPr lang="en-US" smtClean="0"/>
              <a:t>‹#›</a:t>
            </a:fld>
            <a:endParaRPr lang="en-US"/>
          </a:p>
        </p:txBody>
      </p:sp>
    </p:spTree>
    <p:extLst>
      <p:ext uri="{BB962C8B-B14F-4D97-AF65-F5344CB8AC3E}">
        <p14:creationId xmlns:p14="http://schemas.microsoft.com/office/powerpoint/2010/main" val="1747724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534979" rtl="0" eaLnBrk="1" latinLnBrk="0" hangingPunct="1">
        <a:spcBef>
          <a:spcPct val="0"/>
        </a:spcBef>
        <a:buNone/>
        <a:defRPr sz="17000" kern="1200">
          <a:solidFill>
            <a:schemeClr val="tx1"/>
          </a:solidFill>
          <a:latin typeface="+mj-lt"/>
          <a:ea typeface="+mj-ea"/>
          <a:cs typeface="+mj-cs"/>
        </a:defRPr>
      </a:lvl1pPr>
    </p:titleStyle>
    <p:bodyStyle>
      <a:lvl1pPr marL="1325617" indent="-1325617" algn="l" defTabSz="3534979" rtl="0" eaLnBrk="1" latinLnBrk="0" hangingPunct="1">
        <a:spcBef>
          <a:spcPct val="20000"/>
        </a:spcBef>
        <a:buFont typeface="Arial" panose="020B0604020202020204" pitchFamily="34" charset="0"/>
        <a:buChar char="•"/>
        <a:defRPr sz="12400" kern="1200">
          <a:solidFill>
            <a:schemeClr val="tx1"/>
          </a:solidFill>
          <a:latin typeface="+mn-lt"/>
          <a:ea typeface="+mn-ea"/>
          <a:cs typeface="+mn-cs"/>
        </a:defRPr>
      </a:lvl1pPr>
      <a:lvl2pPr marL="2872170" indent="-1104681" algn="l" defTabSz="3534979" rtl="0" eaLnBrk="1" latinLnBrk="0" hangingPunct="1">
        <a:spcBef>
          <a:spcPct val="20000"/>
        </a:spcBef>
        <a:buFont typeface="Arial" panose="020B0604020202020204" pitchFamily="34" charset="0"/>
        <a:buChar char="–"/>
        <a:defRPr sz="10800" kern="1200">
          <a:solidFill>
            <a:schemeClr val="tx1"/>
          </a:solidFill>
          <a:latin typeface="+mn-lt"/>
          <a:ea typeface="+mn-ea"/>
          <a:cs typeface="+mn-cs"/>
        </a:defRPr>
      </a:lvl2pPr>
      <a:lvl3pPr marL="4418724" indent="-883745" algn="l" defTabSz="3534979" rtl="0" eaLnBrk="1" latinLnBrk="0" hangingPunct="1">
        <a:spcBef>
          <a:spcPct val="20000"/>
        </a:spcBef>
        <a:buFont typeface="Arial" panose="020B0604020202020204" pitchFamily="34" charset="0"/>
        <a:buChar char="•"/>
        <a:defRPr sz="9300" kern="1200">
          <a:solidFill>
            <a:schemeClr val="tx1"/>
          </a:solidFill>
          <a:latin typeface="+mn-lt"/>
          <a:ea typeface="+mn-ea"/>
          <a:cs typeface="+mn-cs"/>
        </a:defRPr>
      </a:lvl3pPr>
      <a:lvl4pPr marL="6186213"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4pPr>
      <a:lvl5pPr marL="7953703"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5pPr>
      <a:lvl6pPr marL="9721192"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6pPr>
      <a:lvl7pPr marL="11488682"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7pPr>
      <a:lvl8pPr marL="13256171"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8pPr>
      <a:lvl9pPr marL="15023661" indent="-883745" algn="l" defTabSz="3534979"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9pPr>
    </p:bodyStyle>
    <p:otherStyle>
      <a:defPPr>
        <a:defRPr lang="en-US"/>
      </a:defPPr>
      <a:lvl1pPr marL="0" algn="l" defTabSz="3534979" rtl="0" eaLnBrk="1" latinLnBrk="0" hangingPunct="1">
        <a:defRPr sz="7000" kern="1200">
          <a:solidFill>
            <a:schemeClr val="tx1"/>
          </a:solidFill>
          <a:latin typeface="+mn-lt"/>
          <a:ea typeface="+mn-ea"/>
          <a:cs typeface="+mn-cs"/>
        </a:defRPr>
      </a:lvl1pPr>
      <a:lvl2pPr marL="1767489" algn="l" defTabSz="3534979" rtl="0" eaLnBrk="1" latinLnBrk="0" hangingPunct="1">
        <a:defRPr sz="7000" kern="1200">
          <a:solidFill>
            <a:schemeClr val="tx1"/>
          </a:solidFill>
          <a:latin typeface="+mn-lt"/>
          <a:ea typeface="+mn-ea"/>
          <a:cs typeface="+mn-cs"/>
        </a:defRPr>
      </a:lvl2pPr>
      <a:lvl3pPr marL="3534979" algn="l" defTabSz="3534979" rtl="0" eaLnBrk="1" latinLnBrk="0" hangingPunct="1">
        <a:defRPr sz="7000" kern="1200">
          <a:solidFill>
            <a:schemeClr val="tx1"/>
          </a:solidFill>
          <a:latin typeface="+mn-lt"/>
          <a:ea typeface="+mn-ea"/>
          <a:cs typeface="+mn-cs"/>
        </a:defRPr>
      </a:lvl3pPr>
      <a:lvl4pPr marL="5302468" algn="l" defTabSz="3534979" rtl="0" eaLnBrk="1" latinLnBrk="0" hangingPunct="1">
        <a:defRPr sz="7000" kern="1200">
          <a:solidFill>
            <a:schemeClr val="tx1"/>
          </a:solidFill>
          <a:latin typeface="+mn-lt"/>
          <a:ea typeface="+mn-ea"/>
          <a:cs typeface="+mn-cs"/>
        </a:defRPr>
      </a:lvl4pPr>
      <a:lvl5pPr marL="7069958" algn="l" defTabSz="3534979" rtl="0" eaLnBrk="1" latinLnBrk="0" hangingPunct="1">
        <a:defRPr sz="7000" kern="1200">
          <a:solidFill>
            <a:schemeClr val="tx1"/>
          </a:solidFill>
          <a:latin typeface="+mn-lt"/>
          <a:ea typeface="+mn-ea"/>
          <a:cs typeface="+mn-cs"/>
        </a:defRPr>
      </a:lvl5pPr>
      <a:lvl6pPr marL="8837447" algn="l" defTabSz="3534979" rtl="0" eaLnBrk="1" latinLnBrk="0" hangingPunct="1">
        <a:defRPr sz="7000" kern="1200">
          <a:solidFill>
            <a:schemeClr val="tx1"/>
          </a:solidFill>
          <a:latin typeface="+mn-lt"/>
          <a:ea typeface="+mn-ea"/>
          <a:cs typeface="+mn-cs"/>
        </a:defRPr>
      </a:lvl6pPr>
      <a:lvl7pPr marL="10604937" algn="l" defTabSz="3534979" rtl="0" eaLnBrk="1" latinLnBrk="0" hangingPunct="1">
        <a:defRPr sz="7000" kern="1200">
          <a:solidFill>
            <a:schemeClr val="tx1"/>
          </a:solidFill>
          <a:latin typeface="+mn-lt"/>
          <a:ea typeface="+mn-ea"/>
          <a:cs typeface="+mn-cs"/>
        </a:defRPr>
      </a:lvl7pPr>
      <a:lvl8pPr marL="12372426" algn="l" defTabSz="3534979" rtl="0" eaLnBrk="1" latinLnBrk="0" hangingPunct="1">
        <a:defRPr sz="7000" kern="1200">
          <a:solidFill>
            <a:schemeClr val="tx1"/>
          </a:solidFill>
          <a:latin typeface="+mn-lt"/>
          <a:ea typeface="+mn-ea"/>
          <a:cs typeface="+mn-cs"/>
        </a:defRPr>
      </a:lvl8pPr>
      <a:lvl9pPr marL="14139916" algn="l" defTabSz="3534979" rtl="0" eaLnBrk="1" latinLnBrk="0" hangingPunct="1">
        <a:defRPr sz="7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unlibb.eu/" TargetMode="External"/><Relationship Id="rId1" Type="http://schemas.openxmlformats.org/officeDocument/2006/relationships/slideLayout" Target="../slideLayouts/slideLayout7.xml"/><Relationship Id="rId6" Type="http://schemas.openxmlformats.org/officeDocument/2006/relationships/hyperlink" Target="mailto:biol-sunlibb@york.ac.uk" TargetMode="Externa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2" name="Group 1051"/>
          <p:cNvGrpSpPr/>
          <p:nvPr/>
        </p:nvGrpSpPr>
        <p:grpSpPr>
          <a:xfrm>
            <a:off x="491666" y="28988118"/>
            <a:ext cx="25926328" cy="8204275"/>
            <a:chOff x="491666" y="30135609"/>
            <a:chExt cx="25926328" cy="7961180"/>
          </a:xfrm>
        </p:grpSpPr>
        <p:sp>
          <p:nvSpPr>
            <p:cNvPr id="1051" name="Rounded Rectangle 1050"/>
            <p:cNvSpPr/>
            <p:nvPr/>
          </p:nvSpPr>
          <p:spPr>
            <a:xfrm>
              <a:off x="491666" y="30135609"/>
              <a:ext cx="25926328" cy="7669115"/>
            </a:xfrm>
            <a:prstGeom prst="roundRect">
              <a:avLst>
                <a:gd name="adj" fmla="val 9712"/>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TextBox 1032"/>
            <p:cNvSpPr txBox="1"/>
            <p:nvPr/>
          </p:nvSpPr>
          <p:spPr>
            <a:xfrm>
              <a:off x="1188319" y="30182377"/>
              <a:ext cx="25083935" cy="7914412"/>
            </a:xfrm>
            <a:prstGeom prst="rect">
              <a:avLst/>
            </a:prstGeom>
            <a:noFill/>
          </p:spPr>
          <p:txBody>
            <a:bodyPr wrap="square" rtlCol="0">
              <a:spAutoFit/>
            </a:bodyPr>
            <a:lstStyle/>
            <a:p>
              <a:r>
                <a:rPr lang="en-GB" sz="4400" b="1" dirty="0"/>
                <a:t>Sustainability Assessment – Work Package 8</a:t>
              </a:r>
              <a:endParaRPr lang="en-US" sz="4400" dirty="0"/>
            </a:p>
            <a:p>
              <a:r>
                <a:rPr lang="en-GB" sz="2400" dirty="0"/>
                <a:t>North Energy Associates</a:t>
              </a:r>
              <a:r>
                <a:rPr lang="en-GB" sz="2400"/>
                <a:t>,  </a:t>
              </a:r>
              <a:r>
                <a:rPr lang="en-GB" sz="2400" smtClean="0"/>
                <a:t>University of </a:t>
              </a:r>
              <a:r>
                <a:rPr lang="en-GB" sz="2400" dirty="0"/>
                <a:t>Leeds, </a:t>
              </a:r>
              <a:r>
                <a:rPr lang="en-GB" sz="2400" dirty="0" err="1"/>
                <a:t>Processum</a:t>
              </a:r>
              <a:r>
                <a:rPr lang="en-GB" sz="2400" dirty="0"/>
                <a:t>.</a:t>
              </a:r>
              <a:endParaRPr lang="en-US" sz="2400" dirty="0"/>
            </a:p>
            <a:p>
              <a:pPr algn="just"/>
              <a:r>
                <a:rPr lang="en-US" sz="2400" dirty="0"/>
                <a:t>The purpose of WP8 has been to determine and compare the impacts of biofuel production in integrated </a:t>
              </a:r>
              <a:r>
                <a:rPr lang="en-US" sz="2400" dirty="0" err="1"/>
                <a:t>biorefineries</a:t>
              </a:r>
              <a:r>
                <a:rPr lang="en-US" sz="2400" dirty="0"/>
                <a:t> with other sources of biofuels and conventional fuels.  The context of this work is the existing and emerging policies for biofuels, the frameworks for calculating their associated greenhouse gas emissions, and the application of sustainability criteria in the European Union (EU) and elsewhere.  Investigation of this essential context has been undertaken by the Sustainability Research Institute at the University of Leeds, which has documented findings in the “Sustainability and Policy and Regulatory Review Report”.  This addresses policy and regulatory frameworks at EU and individual Member State level, assessing the effectiveness of sustainability criteria in relation to relevant governance.</a:t>
              </a:r>
            </a:p>
            <a:p>
              <a:pPr algn="just"/>
              <a:r>
                <a:rPr lang="en-US" sz="2400" dirty="0"/>
                <a:t>Supporting activities </a:t>
              </a:r>
              <a:r>
                <a:rPr lang="en-US" sz="2400" dirty="0" smtClean="0"/>
                <a:t>included, among others; p</a:t>
              </a:r>
              <a:r>
                <a:rPr lang="en-GB" sz="2400" dirty="0" smtClean="0"/>
                <a:t>reparation </a:t>
              </a:r>
              <a:r>
                <a:rPr lang="en-GB" sz="2400" dirty="0"/>
                <a:t>of two Policy Briefs for the project’s website (</a:t>
              </a:r>
              <a:r>
                <a:rPr lang="en-GB" sz="2400" u="sng" dirty="0">
                  <a:hlinkClick r:id="rId2"/>
                </a:rPr>
                <a:t>www.sunlibb.eu</a:t>
              </a:r>
              <a:r>
                <a:rPr lang="en-GB" sz="2400" dirty="0" smtClean="0"/>
                <a:t>); an </a:t>
              </a:r>
              <a:r>
                <a:rPr lang="en-GB" sz="2400" dirty="0"/>
                <a:t>exchange visit to Brazil for dialogue with partners in the sister </a:t>
              </a:r>
              <a:r>
                <a:rPr lang="en-GB" sz="2400" dirty="0" err="1"/>
                <a:t>CeProBio</a:t>
              </a:r>
              <a:r>
                <a:rPr lang="en-GB" sz="2400" dirty="0"/>
                <a:t> Project at the University of Sao </a:t>
              </a:r>
              <a:r>
                <a:rPr lang="en-GB" sz="2400" dirty="0" smtClean="0"/>
                <a:t>Paulo; interviews </a:t>
              </a:r>
              <a:r>
                <a:rPr lang="en-GB" sz="2400" dirty="0"/>
                <a:t>with stakeholders on bilateral (EU-Brazil), as well as trilateral (Brazil-Africa-EU) co-operation, with regard to second generation </a:t>
              </a:r>
              <a:r>
                <a:rPr lang="en-GB" sz="2400" dirty="0" smtClean="0"/>
                <a:t>biofuels; presentations </a:t>
              </a:r>
              <a:r>
                <a:rPr lang="en-GB" sz="2400" dirty="0"/>
                <a:t>at conferences in Verona (2011) and The Hague (2013</a:t>
              </a:r>
              <a:r>
                <a:rPr lang="en-GB" sz="2400" dirty="0" smtClean="0"/>
                <a:t>); publication </a:t>
              </a:r>
              <a:r>
                <a:rPr lang="en-GB" sz="2400" dirty="0"/>
                <a:t>of papers in the Journal of Cleaner Production, as well as in International Environmental Agreements: Politics, Law and Economics.</a:t>
              </a:r>
              <a:endParaRPr lang="en-US" sz="2400" dirty="0"/>
            </a:p>
            <a:p>
              <a:pPr algn="just"/>
              <a:r>
                <a:rPr lang="en-US" sz="2400" dirty="0"/>
                <a:t>Both quantitative and qualitative sustainability assessments have been performed in this Work Package, </a:t>
              </a:r>
              <a:r>
                <a:rPr lang="en-US" sz="2400" dirty="0" err="1"/>
                <a:t>co-ordinated</a:t>
              </a:r>
              <a:r>
                <a:rPr lang="en-US" sz="2400" dirty="0"/>
                <a:t> by North Energy Associates Ltd with support from </a:t>
              </a:r>
              <a:r>
                <a:rPr lang="en-US" sz="2400" dirty="0" err="1"/>
                <a:t>Processum</a:t>
              </a:r>
              <a:r>
                <a:rPr lang="en-US" sz="2400" dirty="0"/>
                <a:t> </a:t>
              </a:r>
              <a:r>
                <a:rPr lang="en-US" sz="2400" dirty="0" err="1"/>
                <a:t>Biorefinery</a:t>
              </a:r>
              <a:r>
                <a:rPr lang="en-US" sz="2400" dirty="0"/>
                <a:t> Initiative AB and other partners, including the Department of Chemical and Biological Engineering in the University of Sheffield, and the Green Chemistry Centre at the University of York.  Quantitative assessment involved developing MS Excel workbooks for calculating primary energy inputs and prominent greenhouse gas emissions, associated with the production in </a:t>
              </a:r>
              <a:r>
                <a:rPr lang="en-US" sz="2400" dirty="0" err="1"/>
                <a:t>biorefineries</a:t>
              </a:r>
              <a:r>
                <a:rPr lang="en-US" sz="2400" dirty="0"/>
                <a:t> of biofuels and </a:t>
              </a:r>
              <a:r>
                <a:rPr lang="en-US" sz="2400" dirty="0" err="1"/>
                <a:t>biochemicals</a:t>
              </a:r>
              <a:r>
                <a:rPr lang="en-US" sz="2400" dirty="0"/>
                <a:t>, such as acetone, </a:t>
              </a:r>
              <a:r>
                <a:rPr lang="en-US" sz="2400" dirty="0" err="1"/>
                <a:t>butanol</a:t>
              </a:r>
              <a:r>
                <a:rPr lang="en-US" sz="2400" dirty="0"/>
                <a:t> and ethanol.  Apart from </a:t>
              </a:r>
              <a:r>
                <a:rPr lang="en-US" sz="2400" dirty="0" err="1"/>
                <a:t>biorefinery</a:t>
              </a:r>
              <a:r>
                <a:rPr lang="en-US" sz="2400" dirty="0"/>
                <a:t> operation, workbooks cover the provision of relevant </a:t>
              </a:r>
              <a:r>
                <a:rPr lang="en-US" sz="2400" dirty="0" err="1"/>
                <a:t>feedstocks</a:t>
              </a:r>
              <a:r>
                <a:rPr lang="en-US" sz="2400" dirty="0"/>
                <a:t>, consisting of cultivation, harvesting and transportation.  Workbooks are based on the principles of life cycle assessment and accommodate different calculation methodologies including the European Commission’s Renewable Energy Directive.  The initial workbook models </a:t>
              </a:r>
              <a:r>
                <a:rPr lang="en-US" sz="2400" dirty="0" err="1"/>
                <a:t>biorefinery</a:t>
              </a:r>
              <a:r>
                <a:rPr lang="en-US" sz="2400" dirty="0"/>
                <a:t> operation and a feedstock supply chain based on sugar cane and bagasse.  Subsequent workbooks represent </a:t>
              </a:r>
              <a:r>
                <a:rPr lang="en-US" sz="2400" dirty="0" err="1"/>
                <a:t>biorefineries</a:t>
              </a:r>
              <a:r>
                <a:rPr lang="en-US" sz="2400" dirty="0"/>
                <a:t> based on whole maize and </a:t>
              </a:r>
              <a:r>
                <a:rPr lang="en-US" sz="2400" dirty="0" err="1"/>
                <a:t>stover</a:t>
              </a:r>
              <a:r>
                <a:rPr lang="en-US" sz="2400" dirty="0"/>
                <a:t>, and </a:t>
              </a:r>
              <a:r>
                <a:rPr lang="en-US" sz="2400" dirty="0" err="1"/>
                <a:t>miscanthus</a:t>
              </a:r>
              <a:r>
                <a:rPr lang="en-US" sz="2400" dirty="0"/>
                <a:t>.</a:t>
              </a:r>
            </a:p>
            <a:p>
              <a:pPr algn="just"/>
              <a:r>
                <a:rPr lang="en-US" sz="2400" dirty="0"/>
                <a:t>Qualitative assessment has been undertaken for </a:t>
              </a:r>
              <a:r>
                <a:rPr lang="en-US" sz="2400" dirty="0" err="1"/>
                <a:t>biorefinery</a:t>
              </a:r>
              <a:r>
                <a:rPr lang="en-US" sz="2400" dirty="0"/>
                <a:t> pathways based on maize and </a:t>
              </a:r>
              <a:r>
                <a:rPr lang="en-US" sz="2400" dirty="0" err="1"/>
                <a:t>miscanthus</a:t>
              </a:r>
              <a:r>
                <a:rPr lang="en-US" sz="2400" dirty="0"/>
                <a:t> </a:t>
              </a:r>
              <a:r>
                <a:rPr lang="en-US" sz="2400" dirty="0" err="1"/>
                <a:t>feedstocks</a:t>
              </a:r>
              <a:r>
                <a:rPr lang="en-US" sz="2400" dirty="0"/>
                <a:t>.  Reports were produced on supporting sustainability criteria for these potential </a:t>
              </a:r>
              <a:r>
                <a:rPr lang="en-US" sz="2400" dirty="0" err="1"/>
                <a:t>biorefinery</a:t>
              </a:r>
              <a:r>
                <a:rPr lang="en-US" sz="2400" dirty="0"/>
                <a:t> </a:t>
              </a:r>
              <a:r>
                <a:rPr lang="en-US" sz="2400" dirty="0" err="1"/>
                <a:t>feedstocks</a:t>
              </a:r>
              <a:r>
                <a:rPr lang="en-US" sz="2400" dirty="0"/>
                <a:t> in the EU, addressing land use, soil erosion, fertility and carbon, water use, emissions to water and air, biodiversity and other impacts.  The activities of this Work Package will conclude with a “Sensitivity and Comparative Analysis Report”.  This will document the effects on quantitative results of varying the values of key parameters in the </a:t>
              </a:r>
              <a:r>
                <a:rPr lang="en-US" sz="2400" dirty="0" smtClean="0"/>
                <a:t>workbooks, </a:t>
              </a:r>
              <a:r>
                <a:rPr lang="en-US" sz="2400" dirty="0"/>
                <a:t>which will reflect the final feedstock specifications and </a:t>
              </a:r>
              <a:r>
                <a:rPr lang="en-US" sz="2400" dirty="0" err="1"/>
                <a:t>biorefinery</a:t>
              </a:r>
              <a:r>
                <a:rPr lang="en-US" sz="2400" dirty="0"/>
                <a:t> concepts of other relevant partners.  Qualitative aspects of sustainability criteria will also be incorporated by ranking and grading relevant impacts.</a:t>
              </a:r>
            </a:p>
            <a:p>
              <a:pPr algn="just"/>
              <a:endParaRPr lang="en-US" sz="2400" dirty="0"/>
            </a:p>
          </p:txBody>
        </p:sp>
      </p:grpSp>
      <p:sp>
        <p:nvSpPr>
          <p:cNvPr id="1050" name="Rounded Rectangle 1049"/>
          <p:cNvSpPr/>
          <p:nvPr/>
        </p:nvSpPr>
        <p:spPr>
          <a:xfrm>
            <a:off x="464790" y="26319186"/>
            <a:ext cx="25926329" cy="244827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52215" y="36760346"/>
            <a:ext cx="12948629" cy="7694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9" name="Rounded Rectangle 1048"/>
          <p:cNvSpPr/>
          <p:nvPr/>
        </p:nvSpPr>
        <p:spPr>
          <a:xfrm>
            <a:off x="464790" y="23942922"/>
            <a:ext cx="25926329" cy="2160240"/>
          </a:xfrm>
          <a:prstGeom prst="roundRect">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756271" y="333025"/>
            <a:ext cx="25300743" cy="405344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0261327" y="540322"/>
            <a:ext cx="6245864" cy="2203610"/>
          </a:xfrm>
          <a:prstGeom prst="rect">
            <a:avLst/>
          </a:prstGeom>
          <a:noFill/>
        </p:spPr>
        <p:txBody>
          <a:bodyPr wrap="none" lIns="353498" tIns="176749" rIns="353498" bIns="176749" rtlCol="0">
            <a:spAutoFit/>
          </a:bodyPr>
          <a:lstStyle/>
          <a:p>
            <a:pPr algn="ctr"/>
            <a:r>
              <a:rPr lang="en-GB" sz="12000" b="1" dirty="0"/>
              <a:t>SUNLIBB</a:t>
            </a:r>
            <a:endParaRPr lang="en-US" sz="12000" b="1" dirty="0"/>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2375" y="1044378"/>
            <a:ext cx="3094723" cy="1813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582154" y="2628554"/>
            <a:ext cx="22224789" cy="1541890"/>
          </a:xfrm>
          <a:prstGeom prst="rect">
            <a:avLst/>
          </a:prstGeom>
          <a:noFill/>
        </p:spPr>
        <p:txBody>
          <a:bodyPr wrap="none" lIns="353498" tIns="176749" rIns="353498" bIns="176749" rtlCol="0">
            <a:spAutoFit/>
          </a:bodyPr>
          <a:lstStyle/>
          <a:p>
            <a:r>
              <a:rPr lang="en-GB" sz="7700" b="1" dirty="0"/>
              <a:t>Sustainable Liquid Biofuels from Biomass </a:t>
            </a:r>
            <a:r>
              <a:rPr lang="en-GB" sz="7700" b="1" dirty="0" err="1"/>
              <a:t>Biorefining</a:t>
            </a:r>
            <a:endParaRPr lang="en-US" sz="7700" b="1" dirty="0"/>
          </a:p>
        </p:txBody>
      </p:sp>
      <p:pic>
        <p:nvPicPr>
          <p:cNvPr id="8" name="Picture 7"/>
          <p:cNvPicPr>
            <a:picLocks noChangeAspect="1" noChangeArrowheads="1"/>
          </p:cNvPicPr>
          <p:nvPr/>
        </p:nvPicPr>
        <p:blipFill>
          <a:blip r:embed="rId4" cstate="print"/>
          <a:srcRect/>
          <a:stretch>
            <a:fillRect/>
          </a:stretch>
        </p:blipFill>
        <p:spPr bwMode="auto">
          <a:xfrm>
            <a:off x="22364822" y="972370"/>
            <a:ext cx="2730153" cy="1743799"/>
          </a:xfrm>
          <a:prstGeom prst="rect">
            <a:avLst/>
          </a:prstGeom>
          <a:noFill/>
          <a:ln w="9525">
            <a:noFill/>
            <a:miter lim="800000"/>
            <a:headEnd/>
            <a:tailEnd/>
          </a:ln>
        </p:spPr>
      </p:pic>
      <p:grpSp>
        <p:nvGrpSpPr>
          <p:cNvPr id="1036" name="Group 1035"/>
          <p:cNvGrpSpPr/>
          <p:nvPr/>
        </p:nvGrpSpPr>
        <p:grpSpPr>
          <a:xfrm>
            <a:off x="464790" y="4629885"/>
            <a:ext cx="25926330" cy="1743086"/>
            <a:chOff x="1014449" y="6165154"/>
            <a:chExt cx="22064301" cy="1179072"/>
          </a:xfrm>
        </p:grpSpPr>
        <p:sp>
          <p:nvSpPr>
            <p:cNvPr id="1034" name="Rounded Rectangle 1033"/>
            <p:cNvSpPr/>
            <p:nvPr/>
          </p:nvSpPr>
          <p:spPr>
            <a:xfrm>
              <a:off x="1014449" y="6165154"/>
              <a:ext cx="22064301" cy="1179072"/>
            </a:xfrm>
            <a:prstGeom prst="roundRect">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1553440" y="6211246"/>
              <a:ext cx="20845760" cy="874393"/>
            </a:xfrm>
            <a:prstGeom prst="rect">
              <a:avLst/>
            </a:prstGeom>
            <a:noFill/>
          </p:spPr>
          <p:txBody>
            <a:bodyPr wrap="square" rtlCol="0">
              <a:spAutoFit/>
            </a:bodyPr>
            <a:lstStyle/>
            <a:p>
              <a:r>
                <a:rPr lang="en-GB" sz="5400" b="1" dirty="0" smtClean="0">
                  <a:latin typeface="+mj-lt"/>
                </a:rPr>
                <a:t>SUNLIBB Work Packages – Aims and achievements</a:t>
              </a:r>
            </a:p>
            <a:p>
              <a:r>
                <a:rPr lang="en-GB" sz="2400" dirty="0" smtClean="0"/>
                <a:t>The work of the SUNLIBB Project is divided into Work Packages, each  with a leader responsible for carrying out  particular tasks according to their area of expertise. </a:t>
              </a:r>
              <a:endParaRPr lang="en-US" sz="2400" dirty="0"/>
            </a:p>
          </p:txBody>
        </p:sp>
      </p:grpSp>
      <p:grpSp>
        <p:nvGrpSpPr>
          <p:cNvPr id="1039" name="Group 1038"/>
          <p:cNvGrpSpPr/>
          <p:nvPr/>
        </p:nvGrpSpPr>
        <p:grpSpPr>
          <a:xfrm>
            <a:off x="464790" y="6588994"/>
            <a:ext cx="25953203" cy="3240360"/>
            <a:chOff x="1692375" y="7309074"/>
            <a:chExt cx="24220623" cy="3240360"/>
          </a:xfrm>
        </p:grpSpPr>
        <p:sp>
          <p:nvSpPr>
            <p:cNvPr id="1038" name="Rounded Rectangle 1037"/>
            <p:cNvSpPr/>
            <p:nvPr/>
          </p:nvSpPr>
          <p:spPr>
            <a:xfrm>
              <a:off x="1692375" y="7309074"/>
              <a:ext cx="24220623" cy="324036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2283426" y="7525098"/>
              <a:ext cx="23292691" cy="2985433"/>
            </a:xfrm>
            <a:prstGeom prst="rect">
              <a:avLst/>
            </a:prstGeom>
            <a:noFill/>
          </p:spPr>
          <p:txBody>
            <a:bodyPr wrap="square" rtlCol="0">
              <a:spAutoFit/>
            </a:bodyPr>
            <a:lstStyle/>
            <a:p>
              <a:pPr algn="just"/>
              <a:r>
                <a:rPr lang="en-GB" sz="4400" b="1" dirty="0"/>
                <a:t>Genetic approaches to improve biomass quality for cellulosic biofuel production – Work Package 1</a:t>
              </a:r>
              <a:endParaRPr lang="en-US" sz="4400" dirty="0"/>
            </a:p>
            <a:p>
              <a:pPr algn="just"/>
              <a:r>
                <a:rPr lang="en-GB" sz="2400" dirty="0" err="1" smtClean="0"/>
                <a:t>Institut</a:t>
              </a:r>
              <a:r>
                <a:rPr lang="en-GB" sz="2400" dirty="0" smtClean="0"/>
                <a:t> National de </a:t>
              </a:r>
              <a:r>
                <a:rPr lang="en-GB" sz="2400" dirty="0" err="1" smtClean="0"/>
                <a:t>Recherche</a:t>
              </a:r>
              <a:r>
                <a:rPr lang="en-GB" sz="2400" dirty="0" smtClean="0"/>
                <a:t> </a:t>
              </a:r>
              <a:r>
                <a:rPr lang="en-GB" sz="2400" dirty="0" err="1" smtClean="0"/>
                <a:t>Agronomique</a:t>
              </a:r>
              <a:r>
                <a:rPr lang="en-GB" sz="2400" dirty="0" smtClean="0"/>
                <a:t> (INRA), </a:t>
              </a:r>
              <a:r>
                <a:rPr lang="en-GB" sz="2400" dirty="0" err="1"/>
                <a:t>Biogemma</a:t>
              </a:r>
              <a:r>
                <a:rPr lang="en-GB" sz="2400" dirty="0"/>
                <a:t>, </a:t>
              </a:r>
              <a:r>
                <a:rPr lang="en-GB" sz="2400" dirty="0" err="1" smtClean="0"/>
                <a:t>Wageningen</a:t>
              </a:r>
              <a:r>
                <a:rPr lang="en-GB" sz="2400" dirty="0" smtClean="0"/>
                <a:t> University (WU).</a:t>
              </a:r>
              <a:endParaRPr lang="en-US" sz="2400" dirty="0"/>
            </a:p>
            <a:p>
              <a:pPr algn="just"/>
              <a:r>
                <a:rPr lang="en-GB" sz="2400" dirty="0"/>
                <a:t>WP1 aims to develop robust methods for improvement of biomass quality in maize and to transfer this knowledge to </a:t>
              </a:r>
              <a:r>
                <a:rPr lang="en-GB" sz="2400" dirty="0" err="1"/>
                <a:t>miscanthus</a:t>
              </a:r>
              <a:r>
                <a:rPr lang="en-GB" sz="2400" dirty="0"/>
                <a:t> and sugarcane. Mapping populations have been developed to find Quantitative Trait Loci (QTL) involved in biomass composition, digestibility and </a:t>
              </a:r>
              <a:r>
                <a:rPr lang="en-GB" sz="2400" dirty="0" err="1"/>
                <a:t>saccharification</a:t>
              </a:r>
              <a:r>
                <a:rPr lang="en-GB" sz="2400" dirty="0"/>
                <a:t> potential. In maize (INRA), QTL for </a:t>
              </a:r>
              <a:r>
                <a:rPr lang="en-GB" sz="2400" dirty="0" err="1"/>
                <a:t>saccharification</a:t>
              </a:r>
              <a:r>
                <a:rPr lang="en-GB" sz="2400" dirty="0"/>
                <a:t> and digestibility have been found (they are not co-localised). In </a:t>
              </a:r>
              <a:r>
                <a:rPr lang="en-GB" sz="2400" dirty="0" err="1"/>
                <a:t>miscanthus</a:t>
              </a:r>
              <a:r>
                <a:rPr lang="en-GB" sz="2400" dirty="0"/>
                <a:t> (WU), screening for </a:t>
              </a:r>
              <a:r>
                <a:rPr lang="en-GB" sz="2400" dirty="0" err="1"/>
                <a:t>saccharification</a:t>
              </a:r>
              <a:r>
                <a:rPr lang="en-GB" sz="2400" dirty="0"/>
                <a:t> QTL using BIOMIS and SUNLIBB mapping populations is on-going. Similar work on sugar cane is progressing in Brazil.</a:t>
              </a:r>
              <a:endParaRPr lang="en-US" sz="2400" dirty="0"/>
            </a:p>
            <a:p>
              <a:pPr algn="just"/>
              <a:r>
                <a:rPr lang="en-GB" sz="2400" dirty="0"/>
                <a:t>Lines of maize and </a:t>
              </a:r>
              <a:r>
                <a:rPr lang="en-GB" sz="2400" dirty="0" err="1"/>
                <a:t>miscanthus</a:t>
              </a:r>
              <a:r>
                <a:rPr lang="en-GB" sz="2400" dirty="0"/>
                <a:t> with contrasting </a:t>
              </a:r>
              <a:r>
                <a:rPr lang="en-GB" sz="2400" dirty="0" err="1"/>
                <a:t>saccharification</a:t>
              </a:r>
              <a:r>
                <a:rPr lang="en-GB" sz="2400" dirty="0"/>
                <a:t> </a:t>
              </a:r>
              <a:r>
                <a:rPr lang="en-GB" sz="2400" dirty="0" smtClean="0"/>
                <a:t>characteristics have </a:t>
              </a:r>
              <a:r>
                <a:rPr lang="en-GB" sz="2400" dirty="0"/>
                <a:t>been sent for pilot experiments. </a:t>
              </a:r>
              <a:endParaRPr lang="en-US" sz="2400" dirty="0"/>
            </a:p>
            <a:p>
              <a:pPr algn="just"/>
              <a:r>
                <a:rPr lang="en-GB" sz="2400" dirty="0"/>
                <a:t>The cell walls of mutants (from </a:t>
              </a:r>
              <a:r>
                <a:rPr lang="en-GB" sz="2400" dirty="0" err="1"/>
                <a:t>Biogemma</a:t>
              </a:r>
              <a:r>
                <a:rPr lang="en-GB" sz="2400" dirty="0"/>
                <a:t>) with knock-out mutations in key candidate genes are being characterised</a:t>
              </a:r>
              <a:r>
                <a:rPr lang="en-GB" sz="2400" dirty="0" smtClean="0"/>
                <a:t>.</a:t>
              </a:r>
              <a:endParaRPr lang="en-US" dirty="0"/>
            </a:p>
          </p:txBody>
        </p:sp>
      </p:grpSp>
      <p:grpSp>
        <p:nvGrpSpPr>
          <p:cNvPr id="1042" name="Group 1041"/>
          <p:cNvGrpSpPr/>
          <p:nvPr/>
        </p:nvGrpSpPr>
        <p:grpSpPr>
          <a:xfrm>
            <a:off x="464791" y="10045378"/>
            <a:ext cx="25926329" cy="6048672"/>
            <a:chOff x="464791" y="12061602"/>
            <a:chExt cx="25926329" cy="6048672"/>
          </a:xfrm>
        </p:grpSpPr>
        <p:sp>
          <p:nvSpPr>
            <p:cNvPr id="1041" name="Rounded Rectangle 1040"/>
            <p:cNvSpPr/>
            <p:nvPr/>
          </p:nvSpPr>
          <p:spPr>
            <a:xfrm>
              <a:off x="464791" y="12061602"/>
              <a:ext cx="25926329" cy="6048672"/>
            </a:xfrm>
            <a:prstGeom prst="roundRect">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1014450" y="12179478"/>
              <a:ext cx="25042564" cy="5570756"/>
            </a:xfrm>
            <a:prstGeom prst="rect">
              <a:avLst/>
            </a:prstGeom>
            <a:noFill/>
          </p:spPr>
          <p:txBody>
            <a:bodyPr wrap="square" rtlCol="0">
              <a:spAutoFit/>
            </a:bodyPr>
            <a:lstStyle/>
            <a:p>
              <a:r>
                <a:rPr lang="en-GB" sz="4400" b="1" dirty="0" err="1"/>
                <a:t>Transcriptomic</a:t>
              </a:r>
              <a:r>
                <a:rPr lang="en-GB" sz="4400" b="1" dirty="0"/>
                <a:t> and genomic resources for biomass improvement – Work Package 2</a:t>
              </a:r>
              <a:endParaRPr lang="en-US" sz="4400" dirty="0"/>
            </a:p>
            <a:p>
              <a:pPr algn="just"/>
              <a:r>
                <a:rPr lang="en-GB" sz="2400" dirty="0"/>
                <a:t>WU, INRA, </a:t>
              </a:r>
              <a:r>
                <a:rPr lang="en-GB" sz="2400" dirty="0" err="1"/>
                <a:t>Biogemma</a:t>
              </a:r>
              <a:r>
                <a:rPr lang="en-GB" sz="2400" dirty="0"/>
                <a:t>, </a:t>
              </a:r>
              <a:r>
                <a:rPr lang="en-GB" sz="2400" dirty="0" smtClean="0"/>
                <a:t>University of York (</a:t>
              </a:r>
              <a:r>
                <a:rPr lang="en-GB" sz="2400" dirty="0" err="1" smtClean="0"/>
                <a:t>UoY</a:t>
              </a:r>
              <a:r>
                <a:rPr lang="en-GB" sz="2400" dirty="0" smtClean="0"/>
                <a:t>).</a:t>
              </a:r>
              <a:endParaRPr lang="en-US" sz="2400" dirty="0"/>
            </a:p>
            <a:p>
              <a:pPr algn="just"/>
              <a:r>
                <a:rPr lang="en-US" sz="2400" dirty="0"/>
                <a:t>The aim of WP2 is to generate </a:t>
              </a:r>
              <a:r>
                <a:rPr lang="en-US" sz="2400" dirty="0" err="1"/>
                <a:t>transcriptomic</a:t>
              </a:r>
              <a:r>
                <a:rPr lang="en-US" sz="2400" dirty="0"/>
                <a:t> data for genes involved in secondary cell wall biosynthesis in maize, </a:t>
              </a:r>
              <a:r>
                <a:rPr lang="en-US" sz="2400" dirty="0" err="1"/>
                <a:t>miscanthus</a:t>
              </a:r>
              <a:r>
                <a:rPr lang="en-US" sz="2400" dirty="0"/>
                <a:t> and sugarcane. A better understanding of cell wall biosynthesis will allow the tailoring of </a:t>
              </a:r>
              <a:r>
                <a:rPr lang="en-US" sz="2400" dirty="0" err="1"/>
                <a:t>lignocellulosic</a:t>
              </a:r>
              <a:r>
                <a:rPr lang="en-US" sz="2400" dirty="0"/>
                <a:t> biomass for more efficient conversion into </a:t>
              </a:r>
              <a:r>
                <a:rPr lang="en-US" sz="2400" dirty="0" err="1"/>
                <a:t>Biobased</a:t>
              </a:r>
              <a:r>
                <a:rPr lang="en-US" sz="2400" dirty="0"/>
                <a:t> products. For </a:t>
              </a:r>
              <a:r>
                <a:rPr lang="en-US" sz="2400" dirty="0" err="1"/>
                <a:t>miscanthus</a:t>
              </a:r>
              <a:r>
                <a:rPr lang="en-US" sz="2400" dirty="0"/>
                <a:t>, this requires the identification of </a:t>
              </a:r>
              <a:r>
                <a:rPr lang="en-US" sz="2400" dirty="0" err="1"/>
                <a:t>miscanthus</a:t>
              </a:r>
              <a:r>
                <a:rPr lang="en-US" sz="2400" dirty="0"/>
                <a:t> </a:t>
              </a:r>
              <a:r>
                <a:rPr lang="en-US" sz="2400" dirty="0" err="1"/>
                <a:t>ortholog</a:t>
              </a:r>
              <a:r>
                <a:rPr lang="en-US" sz="2400" dirty="0"/>
                <a:t> genes from model species and other C4 plants, and the extraction of high quality RNA during different stages of </a:t>
              </a:r>
              <a:r>
                <a:rPr lang="en-US" sz="2400" dirty="0" err="1"/>
                <a:t>miscanthus</a:t>
              </a:r>
              <a:r>
                <a:rPr lang="en-US" sz="2400" dirty="0"/>
                <a:t> development.</a:t>
              </a:r>
            </a:p>
            <a:p>
              <a:pPr algn="just"/>
              <a:r>
                <a:rPr lang="en-US" sz="2400" dirty="0"/>
                <a:t>To uncover key genes involved in the synthesis and modification of the different components of the cell wall an</a:t>
              </a:r>
              <a:r>
                <a:rPr lang="en-US" sz="2400" b="1" dirty="0"/>
                <a:t> </a:t>
              </a:r>
              <a:r>
                <a:rPr lang="en-US" sz="2400" b="1" dirty="0" err="1"/>
                <a:t>orthology</a:t>
              </a:r>
              <a:r>
                <a:rPr lang="en-US" sz="2400" b="1" dirty="0"/>
                <a:t> web-interface database</a:t>
              </a:r>
              <a:r>
                <a:rPr lang="en-US" sz="2400" dirty="0"/>
                <a:t> has been developed.</a:t>
              </a:r>
            </a:p>
            <a:p>
              <a:pPr algn="just"/>
              <a:r>
                <a:rPr lang="en-US" sz="2400" dirty="0"/>
                <a:t>Recently, deep </a:t>
              </a:r>
              <a:r>
                <a:rPr lang="en-US" sz="2400" dirty="0" err="1"/>
                <a:t>transcriptome</a:t>
              </a:r>
              <a:r>
                <a:rPr lang="en-US" sz="2400" dirty="0"/>
                <a:t> sequencing data (</a:t>
              </a:r>
              <a:r>
                <a:rPr lang="en-US" sz="2400" dirty="0" err="1"/>
                <a:t>Illumina</a:t>
              </a:r>
              <a:r>
                <a:rPr lang="en-US" sz="2400" dirty="0"/>
                <a:t> and 454 </a:t>
              </a:r>
              <a:r>
                <a:rPr lang="en-US" sz="2400" dirty="0" err="1"/>
                <a:t>pyrosequencing</a:t>
              </a:r>
              <a:r>
                <a:rPr lang="en-US" sz="2400" dirty="0"/>
                <a:t>) of </a:t>
              </a:r>
              <a:r>
                <a:rPr lang="en-US" sz="2400" i="1" dirty="0" err="1"/>
                <a:t>Miscanthus</a:t>
              </a:r>
              <a:r>
                <a:rPr lang="en-US" sz="2400" i="1" dirty="0"/>
                <a:t> </a:t>
              </a:r>
              <a:r>
                <a:rPr lang="en-US" sz="2400" i="1" dirty="0" err="1"/>
                <a:t>sinensis</a:t>
              </a:r>
              <a:r>
                <a:rPr lang="en-US" sz="2400" dirty="0"/>
                <a:t> have been released, which redirected our work to a bioinformatics focus using these datasets. </a:t>
              </a:r>
              <a:r>
                <a:rPr lang="en-US" sz="2400" dirty="0" err="1"/>
                <a:t>OrthoMCL</a:t>
              </a:r>
              <a:r>
                <a:rPr lang="en-US" sz="2400" dirty="0"/>
                <a:t> was used to create a multi-species </a:t>
              </a:r>
              <a:r>
                <a:rPr lang="en-US" sz="2400" dirty="0" err="1"/>
                <a:t>ortholog</a:t>
              </a:r>
              <a:r>
                <a:rPr lang="en-US" sz="2400" dirty="0"/>
                <a:t> database, using these RNA-</a:t>
              </a:r>
              <a:r>
                <a:rPr lang="en-US" sz="2400" dirty="0" err="1"/>
                <a:t>seq</a:t>
              </a:r>
              <a:r>
                <a:rPr lang="en-US" sz="2400" dirty="0"/>
                <a:t> data and the predicted proteome of twelve other species. Putative protein function for </a:t>
              </a:r>
              <a:r>
                <a:rPr lang="en-US" sz="2400" i="1" dirty="0"/>
                <a:t>M. </a:t>
              </a:r>
              <a:r>
                <a:rPr lang="en-US" sz="2400" i="1" dirty="0" err="1"/>
                <a:t>sinensis</a:t>
              </a:r>
              <a:r>
                <a:rPr lang="en-US" sz="2400" dirty="0"/>
                <a:t> was inferred through </a:t>
              </a:r>
              <a:r>
                <a:rPr lang="en-US" sz="2400" dirty="0" err="1"/>
                <a:t>orthology</a:t>
              </a:r>
              <a:r>
                <a:rPr lang="en-US" sz="2400" dirty="0"/>
                <a:t> relationships. With this strategy, our aim is to directly identify candidate genes involved in secondary cell wall biosynthesis, via the annotation of transcripts and identification of gene </a:t>
              </a:r>
              <a:r>
                <a:rPr lang="en-US" sz="2400" dirty="0" err="1"/>
                <a:t>orthologs</a:t>
              </a:r>
              <a:r>
                <a:rPr lang="en-US" sz="2400" dirty="0"/>
                <a:t>. At the moment, we are using cell wall genes from maize, differentially expressed in an internode </a:t>
              </a:r>
              <a:r>
                <a:rPr lang="en-US" sz="2400" dirty="0" err="1"/>
                <a:t>transcriptome</a:t>
              </a:r>
              <a:r>
                <a:rPr lang="en-US" sz="2400" dirty="0"/>
                <a:t> dataset, to find candidate </a:t>
              </a:r>
              <a:r>
                <a:rPr lang="en-US" sz="2400" dirty="0" err="1"/>
                <a:t>miscanthus</a:t>
              </a:r>
              <a:r>
                <a:rPr lang="en-US" sz="2400" dirty="0"/>
                <a:t> </a:t>
              </a:r>
              <a:r>
                <a:rPr lang="en-US" sz="2400" dirty="0" err="1"/>
                <a:t>orthologs</a:t>
              </a:r>
              <a:r>
                <a:rPr lang="en-US" sz="2400" dirty="0"/>
                <a:t> and </a:t>
              </a:r>
              <a:r>
                <a:rPr lang="en-US" sz="2400" dirty="0" err="1"/>
                <a:t>paralogs</a:t>
              </a:r>
              <a:r>
                <a:rPr lang="en-US" sz="2400" dirty="0"/>
                <a:t> present in the database. Comparative expression analyses will </a:t>
              </a:r>
              <a:r>
                <a:rPr lang="en-US" sz="2400" dirty="0" smtClean="0"/>
                <a:t>then be performed </a:t>
              </a:r>
              <a:r>
                <a:rPr lang="en-US" sz="2400" dirty="0"/>
                <a:t>using contrasting </a:t>
              </a:r>
              <a:r>
                <a:rPr lang="en-US" sz="2400" dirty="0" err="1"/>
                <a:t>miscanthus</a:t>
              </a:r>
              <a:r>
                <a:rPr lang="en-US" sz="2400" dirty="0"/>
                <a:t> genotypes. Tests with designed primers for </a:t>
              </a:r>
              <a:r>
                <a:rPr lang="en-US" sz="2400" dirty="0" err="1"/>
                <a:t>ortholog</a:t>
              </a:r>
              <a:r>
                <a:rPr lang="en-US" sz="2400" dirty="0"/>
                <a:t> lignin genes in </a:t>
              </a:r>
              <a:r>
                <a:rPr lang="en-US" sz="2400" dirty="0" err="1"/>
                <a:t>miscanthus</a:t>
              </a:r>
              <a:r>
                <a:rPr lang="en-US" sz="2400" dirty="0"/>
                <a:t> are currently underway, to be followed by a set of hemicellulose genes. A web-interface of the database is currently being updated to increase its usability. Our ultimate goal is to develop a tool that enables biologists, without extensive bioinformatics knowledge, to efficiently study </a:t>
              </a:r>
              <a:r>
                <a:rPr lang="en-US" sz="2400" i="1" dirty="0"/>
                <a:t>de novo</a:t>
              </a:r>
              <a:r>
                <a:rPr lang="en-US" sz="2400" dirty="0"/>
                <a:t> </a:t>
              </a:r>
              <a:r>
                <a:rPr lang="en-US" sz="2400" dirty="0" err="1"/>
                <a:t>transcriptome</a:t>
              </a:r>
              <a:r>
                <a:rPr lang="en-US" sz="2400" dirty="0"/>
                <a:t> data from any orphan crop. The tool is currently being designed to facilitate the identification of candidate transcripts through phylogenetic relationships and to enable design of specific and degenerate primers for analysis of known and novel transcripts</a:t>
              </a:r>
              <a:r>
                <a:rPr lang="en-US" sz="2400" dirty="0" smtClean="0"/>
                <a:t>.</a:t>
              </a:r>
              <a:endParaRPr lang="en-US" sz="2400" dirty="0"/>
            </a:p>
          </p:txBody>
        </p:sp>
      </p:grpSp>
      <p:grpSp>
        <p:nvGrpSpPr>
          <p:cNvPr id="1044" name="Group 1043"/>
          <p:cNvGrpSpPr/>
          <p:nvPr/>
        </p:nvGrpSpPr>
        <p:grpSpPr>
          <a:xfrm>
            <a:off x="464791" y="16310074"/>
            <a:ext cx="25926328" cy="2666424"/>
            <a:chOff x="464791" y="17266896"/>
            <a:chExt cx="25926328" cy="2666424"/>
          </a:xfrm>
        </p:grpSpPr>
        <p:sp>
          <p:nvSpPr>
            <p:cNvPr id="1043" name="Rounded Rectangle 1042"/>
            <p:cNvSpPr/>
            <p:nvPr/>
          </p:nvSpPr>
          <p:spPr>
            <a:xfrm>
              <a:off x="464791" y="17266896"/>
              <a:ext cx="25926328" cy="266642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TextBox 1023"/>
            <p:cNvSpPr txBox="1"/>
            <p:nvPr/>
          </p:nvSpPr>
          <p:spPr>
            <a:xfrm>
              <a:off x="1098123" y="17410912"/>
              <a:ext cx="24958891" cy="2246769"/>
            </a:xfrm>
            <a:prstGeom prst="rect">
              <a:avLst/>
            </a:prstGeom>
            <a:noFill/>
          </p:spPr>
          <p:txBody>
            <a:bodyPr wrap="square" rtlCol="0">
              <a:spAutoFit/>
            </a:bodyPr>
            <a:lstStyle/>
            <a:p>
              <a:r>
                <a:rPr lang="en-GB" sz="4400" b="1" dirty="0"/>
                <a:t>Understanding cell wall polysaccharides to underpin biomass improvement – Work Package 3</a:t>
              </a:r>
              <a:endParaRPr lang="en-US" sz="4400" dirty="0"/>
            </a:p>
            <a:p>
              <a:pPr algn="just"/>
              <a:r>
                <a:rPr lang="en-GB" sz="2400" dirty="0" smtClean="0"/>
                <a:t>University of </a:t>
              </a:r>
              <a:r>
                <a:rPr lang="en-GB" sz="2400" dirty="0"/>
                <a:t>Cambridge, </a:t>
              </a:r>
              <a:r>
                <a:rPr lang="en-GB" sz="2400" dirty="0" err="1"/>
                <a:t>Biogemma</a:t>
              </a:r>
              <a:r>
                <a:rPr lang="en-GB" sz="2400" dirty="0"/>
                <a:t>, </a:t>
              </a:r>
              <a:r>
                <a:rPr lang="en-GB" sz="2400" dirty="0" err="1" smtClean="0"/>
                <a:t>UoY</a:t>
              </a:r>
              <a:r>
                <a:rPr lang="en-GB" sz="2400" dirty="0" smtClean="0"/>
                <a:t>.</a:t>
              </a:r>
              <a:endParaRPr lang="en-US" sz="2400" dirty="0"/>
            </a:p>
            <a:p>
              <a:pPr algn="just"/>
              <a:r>
                <a:rPr lang="en-GB" sz="2400" dirty="0"/>
                <a:t>WP 3 aims to understand more about biomass polysaccharide composition and structure in </a:t>
              </a:r>
              <a:r>
                <a:rPr lang="en-GB" sz="2400" dirty="0" smtClean="0"/>
                <a:t>maize and </a:t>
              </a:r>
              <a:r>
                <a:rPr lang="en-GB" sz="2400" dirty="0" err="1"/>
                <a:t>miscanthus</a:t>
              </a:r>
              <a:r>
                <a:rPr lang="en-GB" sz="2400" dirty="0"/>
                <a:t>, and investigate genes involved in their biosynthesis. So far, the main oligosaccharides composing the </a:t>
              </a:r>
              <a:r>
                <a:rPr lang="en-GB" sz="2400" dirty="0" err="1"/>
                <a:t>miscanthus</a:t>
              </a:r>
              <a:r>
                <a:rPr lang="en-GB" sz="2400" dirty="0"/>
                <a:t> GAX  (</a:t>
              </a:r>
              <a:r>
                <a:rPr lang="en-GB" sz="2400" dirty="0" err="1"/>
                <a:t>glucuronoarabinoxylan</a:t>
              </a:r>
              <a:r>
                <a:rPr lang="en-GB" sz="2400" dirty="0"/>
                <a:t>) have been identified. This knowledge is transferrable to most grasses, and will help to create grasses with improved hemicellulose for digestibility and/or </a:t>
              </a:r>
              <a:r>
                <a:rPr lang="en-GB" sz="2400" dirty="0" err="1"/>
                <a:t>saccharification</a:t>
              </a:r>
              <a:r>
                <a:rPr lang="en-GB" sz="2400" dirty="0" smtClean="0"/>
                <a:t>.</a:t>
              </a:r>
              <a:endParaRPr lang="en-US" sz="2400" dirty="0"/>
            </a:p>
          </p:txBody>
        </p:sp>
      </p:grpSp>
      <p:grpSp>
        <p:nvGrpSpPr>
          <p:cNvPr id="1046" name="Group 1045"/>
          <p:cNvGrpSpPr/>
          <p:nvPr/>
        </p:nvGrpSpPr>
        <p:grpSpPr>
          <a:xfrm>
            <a:off x="464791" y="19190394"/>
            <a:ext cx="25926329" cy="1944216"/>
            <a:chOff x="464791" y="20558546"/>
            <a:chExt cx="25926329" cy="1944216"/>
          </a:xfrm>
        </p:grpSpPr>
        <p:sp>
          <p:nvSpPr>
            <p:cNvPr id="1045" name="Rounded Rectangle 1044"/>
            <p:cNvSpPr/>
            <p:nvPr/>
          </p:nvSpPr>
          <p:spPr>
            <a:xfrm>
              <a:off x="464791" y="20558546"/>
              <a:ext cx="25926329" cy="1944216"/>
            </a:xfrm>
            <a:prstGeom prst="roundRect">
              <a:avLst>
                <a:gd name="adj" fmla="val 24506"/>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TextBox 1024"/>
            <p:cNvSpPr txBox="1"/>
            <p:nvPr/>
          </p:nvSpPr>
          <p:spPr>
            <a:xfrm>
              <a:off x="1014451" y="20558546"/>
              <a:ext cx="25042564" cy="1877437"/>
            </a:xfrm>
            <a:prstGeom prst="rect">
              <a:avLst/>
            </a:prstGeom>
            <a:noFill/>
          </p:spPr>
          <p:txBody>
            <a:bodyPr wrap="square" rtlCol="0">
              <a:spAutoFit/>
            </a:bodyPr>
            <a:lstStyle/>
            <a:p>
              <a:r>
                <a:rPr lang="en-GB" sz="4400" b="1" dirty="0"/>
                <a:t>Understanding and obtaining value from lignin – Work Package 4</a:t>
              </a:r>
              <a:endParaRPr lang="en-US" sz="4400" dirty="0"/>
            </a:p>
            <a:p>
              <a:r>
                <a:rPr lang="en-GB" sz="2400" dirty="0" smtClean="0"/>
                <a:t>VIB Department of Plant Systems Biology, University of </a:t>
              </a:r>
              <a:r>
                <a:rPr lang="en-GB" sz="2400" dirty="0"/>
                <a:t>Ghent, WU, </a:t>
              </a:r>
              <a:r>
                <a:rPr lang="en-GB" sz="2400" dirty="0" err="1" smtClean="0"/>
                <a:t>Biogemma</a:t>
              </a:r>
              <a:r>
                <a:rPr lang="en-GB" sz="2400" dirty="0" smtClean="0"/>
                <a:t>.</a:t>
              </a:r>
              <a:endParaRPr lang="en-US" sz="2400" dirty="0"/>
            </a:p>
            <a:p>
              <a:r>
                <a:rPr lang="en-GB" sz="2400" dirty="0"/>
                <a:t>WP4 aims to mine </a:t>
              </a:r>
              <a:r>
                <a:rPr lang="en-GB" sz="2400" dirty="0" err="1"/>
                <a:t>transcriptomic</a:t>
              </a:r>
              <a:r>
                <a:rPr lang="en-GB" sz="2400" dirty="0"/>
                <a:t> data for lignin biosynthesis </a:t>
              </a:r>
              <a:r>
                <a:rPr lang="en-GB" sz="2400" dirty="0" smtClean="0"/>
                <a:t> genes</a:t>
              </a:r>
              <a:r>
                <a:rPr lang="en-GB" sz="2400" dirty="0"/>
                <a:t>, to make gene silencing or over-expression constructs for maize and </a:t>
              </a:r>
              <a:r>
                <a:rPr lang="en-GB" sz="2400" dirty="0" err="1" smtClean="0"/>
                <a:t>miscanthus</a:t>
              </a:r>
              <a:r>
                <a:rPr lang="en-GB" sz="2400" dirty="0" smtClean="0"/>
                <a:t>. Integrated </a:t>
              </a:r>
              <a:r>
                <a:rPr lang="en-GB" sz="2400" dirty="0"/>
                <a:t>metabolic maps have been made for maize. A set of novel target lignin genes has been identified in C4 grasses, using a systems biology approach</a:t>
              </a:r>
              <a:r>
                <a:rPr lang="en-GB" sz="2400" dirty="0" smtClean="0"/>
                <a:t>.</a:t>
              </a:r>
              <a:endParaRPr lang="en-US" sz="2400" dirty="0"/>
            </a:p>
          </p:txBody>
        </p:sp>
      </p:grpSp>
      <p:grpSp>
        <p:nvGrpSpPr>
          <p:cNvPr id="1048" name="Group 1047"/>
          <p:cNvGrpSpPr/>
          <p:nvPr/>
        </p:nvGrpSpPr>
        <p:grpSpPr>
          <a:xfrm>
            <a:off x="464790" y="21350634"/>
            <a:ext cx="25926329" cy="2376264"/>
            <a:chOff x="464791" y="22646778"/>
            <a:chExt cx="25782312" cy="2376264"/>
          </a:xfrm>
        </p:grpSpPr>
        <p:sp>
          <p:nvSpPr>
            <p:cNvPr id="1047" name="Rounded Rectangle 1046"/>
            <p:cNvSpPr/>
            <p:nvPr/>
          </p:nvSpPr>
          <p:spPr>
            <a:xfrm>
              <a:off x="464791" y="22646778"/>
              <a:ext cx="25782312" cy="237626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TextBox 1029"/>
            <p:cNvSpPr txBox="1"/>
            <p:nvPr/>
          </p:nvSpPr>
          <p:spPr>
            <a:xfrm>
              <a:off x="1094606" y="22646778"/>
              <a:ext cx="24820248" cy="2246769"/>
            </a:xfrm>
            <a:prstGeom prst="rect">
              <a:avLst/>
            </a:prstGeom>
            <a:noFill/>
          </p:spPr>
          <p:txBody>
            <a:bodyPr wrap="square" rtlCol="0">
              <a:spAutoFit/>
            </a:bodyPr>
            <a:lstStyle/>
            <a:p>
              <a:r>
                <a:rPr lang="en-GB" sz="4400" b="1" dirty="0"/>
                <a:t>Biomass deconstruction – Work package 5</a:t>
              </a:r>
              <a:endParaRPr lang="en-US" sz="4400" dirty="0"/>
            </a:p>
            <a:p>
              <a:r>
                <a:rPr lang="en-GB" sz="2400" dirty="0" err="1"/>
                <a:t>UoY</a:t>
              </a:r>
              <a:r>
                <a:rPr lang="en-GB" sz="2400" dirty="0"/>
                <a:t>, INRA, </a:t>
              </a:r>
              <a:r>
                <a:rPr lang="en-GB" sz="2400" dirty="0" smtClean="0"/>
                <a:t>University of </a:t>
              </a:r>
              <a:r>
                <a:rPr lang="en-GB" sz="2400" dirty="0"/>
                <a:t>Sheffield, VIB</a:t>
              </a:r>
              <a:r>
                <a:rPr lang="en-GB" sz="2400" dirty="0" smtClean="0"/>
                <a:t>. U. Ghent.</a:t>
              </a:r>
              <a:endParaRPr lang="en-US" sz="2400" dirty="0"/>
            </a:p>
            <a:p>
              <a:pPr algn="just"/>
              <a:r>
                <a:rPr lang="en-GB" sz="2400" dirty="0"/>
                <a:t>WP5 aims to understand the deconstruction of lignocellulose at the biochemical level, to optimise cost and energy efficiency. A High-Throughput </a:t>
              </a:r>
              <a:r>
                <a:rPr lang="en-GB" sz="2400" dirty="0" err="1"/>
                <a:t>saccharification</a:t>
              </a:r>
              <a:r>
                <a:rPr lang="en-GB" sz="2400" dirty="0"/>
                <a:t> assay has been developed at The University of York for maize and </a:t>
              </a:r>
              <a:r>
                <a:rPr lang="en-GB" sz="2400" dirty="0" err="1"/>
                <a:t>miscanthus</a:t>
              </a:r>
              <a:r>
                <a:rPr lang="en-GB" sz="2400" dirty="0"/>
                <a:t>. This expertise has been shared with Brazil, where a similar assay has been established for sugarcane. Experiments have been carried out to optimise pre-treatments, and trials of new </a:t>
              </a:r>
              <a:r>
                <a:rPr lang="en-GB" sz="2400" dirty="0" err="1"/>
                <a:t>saccharification</a:t>
              </a:r>
              <a:r>
                <a:rPr lang="en-GB" sz="2400" dirty="0"/>
                <a:t> enzymes have been conducted. (See adjacent poster</a:t>
              </a:r>
              <a:r>
                <a:rPr lang="en-GB" sz="2400" dirty="0" smtClean="0"/>
                <a:t>).</a:t>
              </a:r>
              <a:endParaRPr lang="en-US" sz="2400" dirty="0"/>
            </a:p>
          </p:txBody>
        </p:sp>
      </p:grpSp>
      <p:sp>
        <p:nvSpPr>
          <p:cNvPr id="1031" name="TextBox 1030"/>
          <p:cNvSpPr txBox="1"/>
          <p:nvPr/>
        </p:nvSpPr>
        <p:spPr>
          <a:xfrm>
            <a:off x="1098123" y="24014930"/>
            <a:ext cx="24958891" cy="1877437"/>
          </a:xfrm>
          <a:prstGeom prst="rect">
            <a:avLst/>
          </a:prstGeom>
          <a:noFill/>
        </p:spPr>
        <p:txBody>
          <a:bodyPr wrap="square" rtlCol="0">
            <a:spAutoFit/>
          </a:bodyPr>
          <a:lstStyle/>
          <a:p>
            <a:r>
              <a:rPr lang="en-GB" sz="4400" b="1" dirty="0"/>
              <a:t>Generating Added Value from Biomass – Work Package 6</a:t>
            </a:r>
            <a:endParaRPr lang="en-US" sz="4400" dirty="0"/>
          </a:p>
          <a:p>
            <a:r>
              <a:rPr lang="en-GB" sz="2400" dirty="0" err="1"/>
              <a:t>UoY</a:t>
            </a:r>
            <a:r>
              <a:rPr lang="en-GB" sz="2400" dirty="0"/>
              <a:t> , </a:t>
            </a:r>
            <a:r>
              <a:rPr lang="en-GB" sz="2400" dirty="0" err="1"/>
              <a:t>Borregaard</a:t>
            </a:r>
            <a:r>
              <a:rPr lang="en-GB" sz="2400" dirty="0"/>
              <a:t>, </a:t>
            </a:r>
            <a:r>
              <a:rPr lang="en-GB" sz="2400" dirty="0" err="1"/>
              <a:t>Ecover</a:t>
            </a:r>
            <a:r>
              <a:rPr lang="en-GB" sz="2400" dirty="0"/>
              <a:t>, </a:t>
            </a:r>
            <a:r>
              <a:rPr lang="en-GB" sz="2400" dirty="0" err="1"/>
              <a:t>Processum</a:t>
            </a:r>
            <a:r>
              <a:rPr lang="en-GB" sz="2400" dirty="0"/>
              <a:t>, U. of </a:t>
            </a:r>
            <a:r>
              <a:rPr lang="en-GB" sz="2400" dirty="0" smtClean="0"/>
              <a:t>Sheffield.</a:t>
            </a:r>
            <a:endParaRPr lang="en-US" sz="2400" dirty="0"/>
          </a:p>
          <a:p>
            <a:pPr algn="just"/>
            <a:r>
              <a:rPr lang="en-GB" sz="2400" dirty="0"/>
              <a:t>WP6 aims to identify the extraction and processing steps required to generate added-value </a:t>
            </a:r>
            <a:r>
              <a:rPr lang="en-GB" sz="2400" dirty="0" smtClean="0"/>
              <a:t>products </a:t>
            </a:r>
            <a:r>
              <a:rPr lang="en-GB" sz="2400" dirty="0"/>
              <a:t>from biomass. Hydrophobic molecules have been characterised and extracted using supercritical CO</a:t>
            </a:r>
            <a:r>
              <a:rPr lang="en-GB" sz="2400" baseline="-25000" dirty="0"/>
              <a:t>2.</a:t>
            </a:r>
            <a:r>
              <a:rPr lang="en-GB" sz="2400" dirty="0"/>
              <a:t> Extraction of waxes has been optimised. (See adjacent poster</a:t>
            </a:r>
            <a:r>
              <a:rPr lang="en-GB" sz="2400" dirty="0" smtClean="0"/>
              <a:t>).</a:t>
            </a:r>
            <a:endParaRPr lang="en-US" sz="2400" dirty="0"/>
          </a:p>
        </p:txBody>
      </p:sp>
      <p:sp>
        <p:nvSpPr>
          <p:cNvPr id="1032" name="TextBox 1031"/>
          <p:cNvSpPr txBox="1"/>
          <p:nvPr/>
        </p:nvSpPr>
        <p:spPr>
          <a:xfrm>
            <a:off x="1098123" y="26319186"/>
            <a:ext cx="24958891" cy="2246769"/>
          </a:xfrm>
          <a:prstGeom prst="rect">
            <a:avLst/>
          </a:prstGeom>
          <a:noFill/>
        </p:spPr>
        <p:txBody>
          <a:bodyPr wrap="square" rtlCol="0">
            <a:spAutoFit/>
          </a:bodyPr>
          <a:lstStyle/>
          <a:p>
            <a:r>
              <a:rPr lang="en-GB" sz="4400" b="1" dirty="0"/>
              <a:t>Integrated process engineering to obtain full value from biomass processing – Work Package 7</a:t>
            </a:r>
            <a:endParaRPr lang="en-US" sz="4400" dirty="0"/>
          </a:p>
          <a:p>
            <a:r>
              <a:rPr lang="en-GB" sz="2400" dirty="0" err="1"/>
              <a:t>U.of</a:t>
            </a:r>
            <a:r>
              <a:rPr lang="en-GB" sz="2400" dirty="0"/>
              <a:t> Sheffield, </a:t>
            </a:r>
            <a:r>
              <a:rPr lang="en-GB" sz="2400" dirty="0" err="1"/>
              <a:t>Processum</a:t>
            </a:r>
            <a:r>
              <a:rPr lang="en-GB" sz="2400" dirty="0"/>
              <a:t>, </a:t>
            </a:r>
            <a:r>
              <a:rPr lang="en-GB" sz="2400" dirty="0" smtClean="0"/>
              <a:t>Biotech Consultants Ltd. (BTCL), </a:t>
            </a:r>
            <a:r>
              <a:rPr lang="en-GB" sz="2400" dirty="0" err="1"/>
              <a:t>Ecover</a:t>
            </a:r>
            <a:r>
              <a:rPr lang="en-GB" sz="2400" dirty="0"/>
              <a:t>, </a:t>
            </a:r>
            <a:r>
              <a:rPr lang="en-GB" sz="2400" dirty="0" err="1"/>
              <a:t>Borregaard</a:t>
            </a:r>
            <a:r>
              <a:rPr lang="en-GB" sz="2400" dirty="0"/>
              <a:t>.</a:t>
            </a:r>
            <a:endParaRPr lang="en-US" sz="2400" dirty="0"/>
          </a:p>
          <a:p>
            <a:pPr algn="just"/>
            <a:r>
              <a:rPr lang="en-US" sz="2400" dirty="0"/>
              <a:t>WP7 aims to trial new processes that extract added-value products from partial pre-treatments (before </a:t>
            </a:r>
            <a:r>
              <a:rPr lang="en-US" sz="2400" dirty="0" err="1"/>
              <a:t>enzymic</a:t>
            </a:r>
            <a:r>
              <a:rPr lang="en-US" sz="2400" dirty="0"/>
              <a:t> </a:t>
            </a:r>
            <a:r>
              <a:rPr lang="en-US" sz="2400" dirty="0" err="1"/>
              <a:t>saccharification</a:t>
            </a:r>
            <a:r>
              <a:rPr lang="en-US" sz="2400" dirty="0"/>
              <a:t>) and to develop integrated process systems that obtain maximal value from lignocellulose, using data from WP5 and WP6.</a:t>
            </a:r>
          </a:p>
          <a:p>
            <a:r>
              <a:rPr lang="en-US" sz="2400" dirty="0"/>
              <a:t>Lab-scale and </a:t>
            </a:r>
            <a:r>
              <a:rPr lang="en-US" sz="2400" i="1" dirty="0"/>
              <a:t>in-</a:t>
            </a:r>
            <a:r>
              <a:rPr lang="en-US" sz="2400" i="1" dirty="0" err="1"/>
              <a:t>silico</a:t>
            </a:r>
            <a:r>
              <a:rPr lang="en-US" sz="2400" dirty="0"/>
              <a:t> fermentations have been optimized. Pilot-scale fermentation trials are on-going. Cost modelling is still to be done</a:t>
            </a:r>
            <a:r>
              <a:rPr lang="en-US" sz="2400" dirty="0" smtClean="0"/>
              <a:t>.</a:t>
            </a:r>
            <a:endParaRPr lang="en-US" sz="2400" dirty="0"/>
          </a:p>
        </p:txBody>
      </p:sp>
      <p:sp>
        <p:nvSpPr>
          <p:cNvPr id="1037" name="Oval 1036"/>
          <p:cNvSpPr/>
          <p:nvPr/>
        </p:nvSpPr>
        <p:spPr>
          <a:xfrm>
            <a:off x="180207" y="6588994"/>
            <a:ext cx="914400" cy="914400"/>
          </a:xfrm>
          <a:prstGeom prst="ellipse">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1</a:t>
            </a:r>
            <a:endParaRPr lang="en-US" dirty="0">
              <a:solidFill>
                <a:schemeClr val="tx1"/>
              </a:solidFill>
            </a:endParaRPr>
          </a:p>
        </p:txBody>
      </p:sp>
      <p:sp>
        <p:nvSpPr>
          <p:cNvPr id="80" name="Oval 79"/>
          <p:cNvSpPr/>
          <p:nvPr/>
        </p:nvSpPr>
        <p:spPr>
          <a:xfrm>
            <a:off x="108199" y="9901362"/>
            <a:ext cx="914400"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2</a:t>
            </a:r>
            <a:endParaRPr lang="en-US" dirty="0">
              <a:solidFill>
                <a:schemeClr val="tx1"/>
              </a:solidFill>
            </a:endParaRPr>
          </a:p>
        </p:txBody>
      </p:sp>
      <p:sp>
        <p:nvSpPr>
          <p:cNvPr id="84" name="Oval 83"/>
          <p:cNvSpPr/>
          <p:nvPr/>
        </p:nvSpPr>
        <p:spPr>
          <a:xfrm>
            <a:off x="108199" y="16022042"/>
            <a:ext cx="914400" cy="914400"/>
          </a:xfrm>
          <a:prstGeom prst="ellipse">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3</a:t>
            </a:r>
            <a:endParaRPr lang="en-US" dirty="0">
              <a:solidFill>
                <a:schemeClr val="tx1"/>
              </a:solidFill>
            </a:endParaRPr>
          </a:p>
        </p:txBody>
      </p:sp>
      <p:sp>
        <p:nvSpPr>
          <p:cNvPr id="88" name="Oval 87"/>
          <p:cNvSpPr/>
          <p:nvPr/>
        </p:nvSpPr>
        <p:spPr>
          <a:xfrm>
            <a:off x="129903" y="19046378"/>
            <a:ext cx="914400"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4</a:t>
            </a:r>
            <a:endParaRPr lang="en-US" dirty="0">
              <a:solidFill>
                <a:schemeClr val="tx1"/>
              </a:solidFill>
            </a:endParaRPr>
          </a:p>
        </p:txBody>
      </p:sp>
      <p:sp>
        <p:nvSpPr>
          <p:cNvPr id="92" name="Oval 91"/>
          <p:cNvSpPr/>
          <p:nvPr/>
        </p:nvSpPr>
        <p:spPr>
          <a:xfrm>
            <a:off x="129903" y="21206618"/>
            <a:ext cx="914400" cy="914400"/>
          </a:xfrm>
          <a:prstGeom prst="ellipse">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5</a:t>
            </a:r>
            <a:endParaRPr lang="en-US" dirty="0">
              <a:solidFill>
                <a:schemeClr val="tx1"/>
              </a:solidFill>
            </a:endParaRPr>
          </a:p>
        </p:txBody>
      </p:sp>
      <p:sp>
        <p:nvSpPr>
          <p:cNvPr id="94" name="Oval 93"/>
          <p:cNvSpPr/>
          <p:nvPr/>
        </p:nvSpPr>
        <p:spPr>
          <a:xfrm>
            <a:off x="201911" y="23820610"/>
            <a:ext cx="914400"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6</a:t>
            </a:r>
            <a:endParaRPr lang="en-US" dirty="0">
              <a:solidFill>
                <a:schemeClr val="tx1"/>
              </a:solidFill>
            </a:endParaRPr>
          </a:p>
        </p:txBody>
      </p:sp>
      <p:pic>
        <p:nvPicPr>
          <p:cNvPr id="2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2727" y="36760346"/>
            <a:ext cx="3900733" cy="727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Oval 38"/>
          <p:cNvSpPr/>
          <p:nvPr/>
        </p:nvSpPr>
        <p:spPr>
          <a:xfrm>
            <a:off x="201911" y="26175170"/>
            <a:ext cx="914400" cy="914400"/>
          </a:xfrm>
          <a:prstGeom prst="ellipse">
            <a:avLst/>
          </a:prstGeom>
          <a:solidFill>
            <a:srgbClr val="58DE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7</a:t>
            </a:r>
            <a:endParaRPr lang="en-US" dirty="0">
              <a:solidFill>
                <a:schemeClr val="tx1"/>
              </a:solidFill>
            </a:endParaRPr>
          </a:p>
        </p:txBody>
      </p:sp>
      <p:sp>
        <p:nvSpPr>
          <p:cNvPr id="40" name="Oval 39"/>
          <p:cNvSpPr/>
          <p:nvPr/>
        </p:nvSpPr>
        <p:spPr>
          <a:xfrm>
            <a:off x="180207" y="28911474"/>
            <a:ext cx="914400"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8</a:t>
            </a:r>
            <a:endParaRPr lang="en-US" dirty="0">
              <a:solidFill>
                <a:schemeClr val="tx1"/>
              </a:solidFill>
            </a:endParaRPr>
          </a:p>
        </p:txBody>
      </p:sp>
      <p:sp>
        <p:nvSpPr>
          <p:cNvPr id="2" name="TextBox 1"/>
          <p:cNvSpPr txBox="1"/>
          <p:nvPr/>
        </p:nvSpPr>
        <p:spPr>
          <a:xfrm>
            <a:off x="307237" y="36782993"/>
            <a:ext cx="12906418" cy="769441"/>
          </a:xfrm>
          <a:prstGeom prst="rect">
            <a:avLst/>
          </a:prstGeom>
          <a:noFill/>
        </p:spPr>
        <p:txBody>
          <a:bodyPr wrap="none" rtlCol="0">
            <a:spAutoFit/>
          </a:bodyPr>
          <a:lstStyle/>
          <a:p>
            <a:r>
              <a:rPr lang="en-GB" sz="4400" b="1" dirty="0" smtClean="0"/>
              <a:t>Contact Us: </a:t>
            </a:r>
            <a:r>
              <a:rPr lang="en-GB" sz="4400" b="1" dirty="0" smtClean="0">
                <a:hlinkClick r:id="rId6"/>
              </a:rPr>
              <a:t>biol-sunlibb@york.ac.uk</a:t>
            </a:r>
            <a:r>
              <a:rPr lang="en-GB" sz="4400" b="1" dirty="0" smtClean="0"/>
              <a:t>   www.sunlibb.eu</a:t>
            </a:r>
            <a:endParaRPr lang="en-US" sz="4400" b="1" dirty="0"/>
          </a:p>
        </p:txBody>
      </p:sp>
      <p:cxnSp>
        <p:nvCxnSpPr>
          <p:cNvPr id="9" name="Straight Connector 8"/>
          <p:cNvCxnSpPr/>
          <p:nvPr/>
        </p:nvCxnSpPr>
        <p:spPr>
          <a:xfrm>
            <a:off x="18830279" y="37487364"/>
            <a:ext cx="914400" cy="914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2939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TotalTime>
  <Words>1534</Words>
  <Application>Microsoft Office PowerPoint</Application>
  <PresentationFormat>Custom</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York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Readshaw, AE</dc:creator>
  <cp:lastModifiedBy>Readshaw, AE</cp:lastModifiedBy>
  <cp:revision>36</cp:revision>
  <cp:lastPrinted>2014-06-12T09:35:47Z</cp:lastPrinted>
  <dcterms:created xsi:type="dcterms:W3CDTF">2014-06-02T10:51:27Z</dcterms:created>
  <dcterms:modified xsi:type="dcterms:W3CDTF">2014-07-17T09:14:17Z</dcterms:modified>
</cp:coreProperties>
</file>